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23" r:id="rId2"/>
    <p:sldMasterId id="2147483786" r:id="rId3"/>
    <p:sldMasterId id="2147483813" r:id="rId4"/>
  </p:sldMasterIdLst>
  <p:notesMasterIdLst>
    <p:notesMasterId r:id="rId46"/>
  </p:notesMasterIdLst>
  <p:handoutMasterIdLst>
    <p:handoutMasterId r:id="rId47"/>
  </p:handoutMasterIdLst>
  <p:sldIdLst>
    <p:sldId id="262" r:id="rId5"/>
    <p:sldId id="410" r:id="rId6"/>
    <p:sldId id="411" r:id="rId7"/>
    <p:sldId id="412" r:id="rId8"/>
    <p:sldId id="342" r:id="rId9"/>
    <p:sldId id="351" r:id="rId10"/>
    <p:sldId id="315" r:id="rId11"/>
    <p:sldId id="383" r:id="rId12"/>
    <p:sldId id="335" r:id="rId13"/>
    <p:sldId id="268" r:id="rId14"/>
    <p:sldId id="340" r:id="rId15"/>
    <p:sldId id="339" r:id="rId16"/>
    <p:sldId id="343" r:id="rId17"/>
    <p:sldId id="345" r:id="rId18"/>
    <p:sldId id="346" r:id="rId19"/>
    <p:sldId id="384" r:id="rId20"/>
    <p:sldId id="385" r:id="rId21"/>
    <p:sldId id="386" r:id="rId22"/>
    <p:sldId id="387" r:id="rId23"/>
    <p:sldId id="388" r:id="rId24"/>
    <p:sldId id="389" r:id="rId25"/>
    <p:sldId id="390" r:id="rId26"/>
    <p:sldId id="391" r:id="rId27"/>
    <p:sldId id="392" r:id="rId28"/>
    <p:sldId id="393" r:id="rId29"/>
    <p:sldId id="394" r:id="rId30"/>
    <p:sldId id="361" r:id="rId31"/>
    <p:sldId id="395" r:id="rId32"/>
    <p:sldId id="363" r:id="rId33"/>
    <p:sldId id="396" r:id="rId34"/>
    <p:sldId id="397" r:id="rId35"/>
    <p:sldId id="398" r:id="rId36"/>
    <p:sldId id="399" r:id="rId37"/>
    <p:sldId id="400" r:id="rId38"/>
    <p:sldId id="407" r:id="rId39"/>
    <p:sldId id="401" r:id="rId40"/>
    <p:sldId id="405" r:id="rId41"/>
    <p:sldId id="403" r:id="rId42"/>
    <p:sldId id="408" r:id="rId43"/>
    <p:sldId id="404" r:id="rId44"/>
    <p:sldId id="365" r:id="rId45"/>
  </p:sldIdLst>
  <p:sldSz cx="12192000" cy="6858000"/>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F07D06E-F94C-4467-971E-46B4B6A9474A}">
          <p14:sldIdLst>
            <p14:sldId id="262"/>
            <p14:sldId id="410"/>
            <p14:sldId id="411"/>
            <p14:sldId id="412"/>
            <p14:sldId id="342"/>
            <p14:sldId id="351"/>
            <p14:sldId id="315"/>
            <p14:sldId id="383"/>
            <p14:sldId id="335"/>
            <p14:sldId id="268"/>
            <p14:sldId id="340"/>
            <p14:sldId id="339"/>
            <p14:sldId id="343"/>
            <p14:sldId id="345"/>
            <p14:sldId id="346"/>
            <p14:sldId id="384"/>
            <p14:sldId id="385"/>
            <p14:sldId id="386"/>
            <p14:sldId id="387"/>
            <p14:sldId id="388"/>
            <p14:sldId id="389"/>
            <p14:sldId id="390"/>
            <p14:sldId id="391"/>
            <p14:sldId id="392"/>
            <p14:sldId id="393"/>
            <p14:sldId id="394"/>
          </p14:sldIdLst>
        </p14:section>
        <p14:section name="タイトルなしのセクション" id="{5A2E0033-AE25-4D92-9D87-3560D42CC610}">
          <p14:sldIdLst>
            <p14:sldId id="361"/>
            <p14:sldId id="395"/>
            <p14:sldId id="363"/>
            <p14:sldId id="396"/>
            <p14:sldId id="397"/>
            <p14:sldId id="398"/>
            <p14:sldId id="399"/>
            <p14:sldId id="400"/>
            <p14:sldId id="407"/>
            <p14:sldId id="401"/>
            <p14:sldId id="405"/>
            <p14:sldId id="403"/>
            <p14:sldId id="408"/>
            <p14:sldId id="404"/>
          </p14:sldIdLst>
        </p14:section>
        <p14:section name="タイトルなしのセクション" id="{5B1C0C01-A242-4044-A8B4-8769730BA7A0}">
          <p14:sldIdLst>
            <p14:sldId id="3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CC"/>
    <a:srgbClr val="F9FDA5"/>
    <a:srgbClr val="FFCCCC"/>
    <a:srgbClr val="6699FF"/>
    <a:srgbClr val="24FC5D"/>
    <a:srgbClr val="FF0000"/>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5" autoAdjust="0"/>
    <p:restoredTop sz="80396" autoAdjust="0"/>
  </p:normalViewPr>
  <p:slideViewPr>
    <p:cSldViewPr>
      <p:cViewPr varScale="1">
        <p:scale>
          <a:sx n="58" d="100"/>
          <a:sy n="58" d="100"/>
        </p:scale>
        <p:origin x="1272" y="72"/>
      </p:cViewPr>
      <p:guideLst>
        <p:guide orient="horz" pos="2160"/>
        <p:guide pos="3840"/>
      </p:guideLst>
    </p:cSldViewPr>
  </p:slideViewPr>
  <p:outlineViewPr>
    <p:cViewPr>
      <p:scale>
        <a:sx n="33" d="100"/>
        <a:sy n="33" d="100"/>
      </p:scale>
      <p:origin x="0" y="-13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7172" y="0"/>
            <a:ext cx="2920206" cy="493633"/>
          </a:xfrm>
          <a:prstGeom prst="rect">
            <a:avLst/>
          </a:prstGeom>
        </p:spPr>
        <p:txBody>
          <a:bodyPr vert="horz" lIns="91440" tIns="45720" rIns="91440" bIns="45720" rtlCol="0"/>
          <a:lstStyle>
            <a:lvl1pPr algn="r">
              <a:defRPr sz="1200"/>
            </a:lvl1pPr>
          </a:lstStyle>
          <a:p>
            <a:fld id="{47595388-2401-420E-BCAC-5885245F6D7A}" type="datetimeFigureOut">
              <a:rPr kumimoji="1" lang="ja-JP" altLang="en-US" smtClean="0"/>
              <a:pPr/>
              <a:t>2022/5/10</a:t>
            </a:fld>
            <a:endParaRPr kumimoji="1" lang="ja-JP" altLang="en-US"/>
          </a:p>
        </p:txBody>
      </p:sp>
      <p:sp>
        <p:nvSpPr>
          <p:cNvPr id="4" name="フッター プレースホルダ 3"/>
          <p:cNvSpPr>
            <a:spLocks noGrp="1"/>
          </p:cNvSpPr>
          <p:nvPr>
            <p:ph type="ftr" sz="quarter" idx="2"/>
          </p:nvPr>
        </p:nvSpPr>
        <p:spPr>
          <a:xfrm>
            <a:off x="0" y="9377316"/>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7172" y="9377316"/>
            <a:ext cx="2920206" cy="493633"/>
          </a:xfrm>
          <a:prstGeom prst="rect">
            <a:avLst/>
          </a:prstGeom>
        </p:spPr>
        <p:txBody>
          <a:bodyPr vert="horz" lIns="91440" tIns="45720" rIns="91440" bIns="45720" rtlCol="0" anchor="b"/>
          <a:lstStyle>
            <a:lvl1pPr algn="r">
              <a:defRPr sz="1200"/>
            </a:lvl1pPr>
          </a:lstStyle>
          <a:p>
            <a:fld id="{0393DEE7-3B2C-4556-9BDE-F628501CEC05}" type="slidenum">
              <a:rPr kumimoji="1" lang="ja-JP" altLang="en-US" smtClean="0"/>
              <a:pPr/>
              <a:t>‹#›</a:t>
            </a:fld>
            <a:endParaRPr kumimoji="1" lang="ja-JP" altLang="en-US"/>
          </a:p>
        </p:txBody>
      </p:sp>
    </p:spTree>
    <p:extLst>
      <p:ext uri="{BB962C8B-B14F-4D97-AF65-F5344CB8AC3E}">
        <p14:creationId xmlns:p14="http://schemas.microsoft.com/office/powerpoint/2010/main" val="2496410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172" y="0"/>
            <a:ext cx="2920206" cy="493633"/>
          </a:xfrm>
          <a:prstGeom prst="rect">
            <a:avLst/>
          </a:prstGeom>
        </p:spPr>
        <p:txBody>
          <a:bodyPr vert="horz" lIns="91440" tIns="45720" rIns="91440" bIns="45720" rtlCol="0"/>
          <a:lstStyle>
            <a:lvl1pPr algn="r">
              <a:defRPr sz="1200"/>
            </a:lvl1pPr>
          </a:lstStyle>
          <a:p>
            <a:fld id="{F844958E-6297-4639-9994-6B311E1CF289}" type="datetimeFigureOut">
              <a:rPr kumimoji="1" lang="ja-JP" altLang="en-US" smtClean="0"/>
              <a:pPr/>
              <a:t>2022/5/10</a:t>
            </a:fld>
            <a:endParaRPr kumimoji="1" lang="ja-JP" altLang="en-US"/>
          </a:p>
        </p:txBody>
      </p:sp>
      <p:sp>
        <p:nvSpPr>
          <p:cNvPr id="4" name="スライド イメージ プレースホルダー 3"/>
          <p:cNvSpPr>
            <a:spLocks noGrp="1" noRot="1" noChangeAspect="1"/>
          </p:cNvSpPr>
          <p:nvPr>
            <p:ph type="sldImg" idx="2"/>
          </p:nvPr>
        </p:nvSpPr>
        <p:spPr>
          <a:xfrm>
            <a:off x="77788" y="739775"/>
            <a:ext cx="6583362"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894" y="4689515"/>
            <a:ext cx="5391150" cy="444269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6"/>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172" y="9377316"/>
            <a:ext cx="2920206" cy="493633"/>
          </a:xfrm>
          <a:prstGeom prst="rect">
            <a:avLst/>
          </a:prstGeom>
        </p:spPr>
        <p:txBody>
          <a:bodyPr vert="horz" lIns="91440" tIns="45720" rIns="91440" bIns="45720" rtlCol="0" anchor="b"/>
          <a:lstStyle>
            <a:lvl1pPr algn="r">
              <a:defRPr sz="1200"/>
            </a:lvl1pPr>
          </a:lstStyle>
          <a:p>
            <a:fld id="{4B71FF30-255B-4CD9-ADAF-99DA211E3469}" type="slidenum">
              <a:rPr kumimoji="1" lang="ja-JP" altLang="en-US" smtClean="0"/>
              <a:pPr/>
              <a:t>‹#›</a:t>
            </a:fld>
            <a:endParaRPr kumimoji="1" lang="ja-JP" altLang="en-US"/>
          </a:p>
        </p:txBody>
      </p:sp>
    </p:spTree>
    <p:extLst>
      <p:ext uri="{BB962C8B-B14F-4D97-AF65-F5344CB8AC3E}">
        <p14:creationId xmlns:p14="http://schemas.microsoft.com/office/powerpoint/2010/main" val="18992641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．春日井市実行委員会の</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加藤</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と申します。私共の委託事業についてご報告させていただきます。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1</a:t>
            </a:fld>
            <a:endParaRPr kumimoji="1" lang="ja-JP" altLang="en-US"/>
          </a:p>
        </p:txBody>
      </p:sp>
    </p:spTree>
    <p:extLst>
      <p:ext uri="{BB962C8B-B14F-4D97-AF65-F5344CB8AC3E}">
        <p14:creationId xmlns:p14="http://schemas.microsoft.com/office/powerpoint/2010/main" val="8799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テーマには、人権を尊重する意識をわかりやすく示す言葉として「人にやさしい」を掲げ、子どもの成長をやさしく育む春日井市の子育て支援につなぐ実践を目指しました。 </a:t>
            </a:r>
          </a:p>
          <a:p>
            <a:endParaRPr kumimoji="1" lang="ja-JP" altLang="en-US" dirty="0"/>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10</a:t>
            </a:fld>
            <a:endParaRPr kumimoji="1" lang="ja-JP" altLang="en-US"/>
          </a:p>
        </p:txBody>
      </p:sp>
    </p:spTree>
    <p:extLst>
      <p:ext uri="{BB962C8B-B14F-4D97-AF65-F5344CB8AC3E}">
        <p14:creationId xmlns:p14="http://schemas.microsoft.com/office/powerpoint/2010/main" val="116384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昨年は、年頭から始まった未曾有のコロナ禍の中ではありましたが、事業を開催した</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9</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月から</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月の初めまでは、感染もやや小康状態であったため、</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ほとんどの事業を</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実施することができました。それでは、個々の事業の概要をご報告いたします。</a:t>
            </a:r>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11</a:t>
            </a:fld>
            <a:endParaRPr kumimoji="1" lang="ja-JP" altLang="en-US"/>
          </a:p>
        </p:txBody>
      </p:sp>
    </p:spTree>
    <p:extLst>
      <p:ext uri="{BB962C8B-B14F-4D97-AF65-F5344CB8AC3E}">
        <p14:creationId xmlns:p14="http://schemas.microsoft.com/office/powerpoint/2010/main" val="238907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まず初めに９月</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日、春日井市役所に隣接する小ホールにて、「人にやさしい　０歳からの親子ではじめてコンサート」を開催しました。</a:t>
            </a:r>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12</a:t>
            </a:fld>
            <a:endParaRPr kumimoji="1" lang="ja-JP" altLang="en-US"/>
          </a:p>
        </p:txBody>
      </p:sp>
    </p:spTree>
    <p:extLst>
      <p:ext uri="{BB962C8B-B14F-4D97-AF65-F5344CB8AC3E}">
        <p14:creationId xmlns:p14="http://schemas.microsoft.com/office/powerpoint/2010/main" val="190385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参加は、定員を</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に制限した上で事前申込み制とし、親子</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45</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名でした。</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当日は、保護者の</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皆</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さんには受付にて検温とアルコール消毒に協力していただき、マスクの着用をお願いしました。</a:t>
            </a:r>
          </a:p>
          <a:p>
            <a:endParaRPr kumimoji="1" lang="en-US" altLang="ja-JP"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13</a:t>
            </a:fld>
            <a:endParaRPr kumimoji="1" lang="ja-JP" altLang="en-US"/>
          </a:p>
        </p:txBody>
      </p:sp>
    </p:spTree>
    <p:extLst>
      <p:ext uri="{BB962C8B-B14F-4D97-AF65-F5344CB8AC3E}">
        <p14:creationId xmlns:p14="http://schemas.microsoft.com/office/powerpoint/2010/main" val="261743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コンサートは春日井市出身の管弦アンサンブル、カラーズのメンバーにより、乳幼児向けの童謡メドレーをはじめ親子で楽しめる楽曲、また</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皆さん</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になじみのあるクラシックやポピュラーの名曲などを演奏していただきました。</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14</a:t>
            </a:fld>
            <a:endParaRPr kumimoji="1" lang="ja-JP" altLang="en-US"/>
          </a:p>
        </p:txBody>
      </p:sp>
    </p:spTree>
    <p:extLst>
      <p:ext uri="{BB962C8B-B14F-4D97-AF65-F5344CB8AC3E}">
        <p14:creationId xmlns:p14="http://schemas.microsoft.com/office/powerpoint/2010/main" val="72303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最後は、人権キャラクターや、この日、人権広報大使に委嘱された春日井市のマスコット「道風くん」も加わって、「世界に</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一つ</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だけの花」を大合唱しました。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15</a:t>
            </a:fld>
            <a:endParaRPr kumimoji="1" lang="ja-JP" altLang="en-US"/>
          </a:p>
        </p:txBody>
      </p:sp>
    </p:spTree>
    <p:extLst>
      <p:ext uri="{BB962C8B-B14F-4D97-AF65-F5344CB8AC3E}">
        <p14:creationId xmlns:p14="http://schemas.microsoft.com/office/powerpoint/2010/main" val="371188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子育て中の</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皆さん</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には、ひとときの安らぎを感じていただくとともに、人権について、考えるきっかけを持っていただけたかと思います。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16</a:t>
            </a:fld>
            <a:endParaRPr kumimoji="1" lang="ja-JP" altLang="en-US"/>
          </a:p>
        </p:txBody>
      </p:sp>
    </p:spTree>
    <p:extLst>
      <p:ext uri="{BB962C8B-B14F-4D97-AF65-F5344CB8AC3E}">
        <p14:creationId xmlns:p14="http://schemas.microsoft.com/office/powerpoint/2010/main" val="76600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続いて</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20</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日、春日井市立尾東小学校・中学校の</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15</a:t>
            </a:r>
            <a:r>
              <a:rPr lang="ja-JP" altLang="ja-JP" sz="1200">
                <a:effectLst/>
                <a:latin typeface="Century" panose="02040604050505020304" pitchFamily="18" charset="0"/>
                <a:ea typeface="ＭＳ 明朝" panose="02020609040205080304" pitchFamily="17" charset="-128"/>
                <a:cs typeface="Times New Roman" panose="02020603050405020304" pitchFamily="18" charset="0"/>
              </a:rPr>
              <a:t>名の児童生徒を対象に、消費生活啓発団体として活動している、わかばの会のみなさんによる「人にやさしい消費者の知恵講座」を開催しました</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17</a:t>
            </a:fld>
            <a:endParaRPr kumimoji="1" lang="ja-JP" altLang="en-US"/>
          </a:p>
        </p:txBody>
      </p:sp>
    </p:spTree>
    <p:extLst>
      <p:ext uri="{BB962C8B-B14F-4D97-AF65-F5344CB8AC3E}">
        <p14:creationId xmlns:p14="http://schemas.microsoft.com/office/powerpoint/2010/main" val="809575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尾東小中学校は、児童自立支援施設である県立愛知学園内に</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開校した学校です。春日井市立ではありますが、対象は県全域となっています。おもに家庭環境に問題を抱えた児童生徒が、学力の向上や基本的な生活習慣の習得</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、信頼に基づく人間関係の構築</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などをめざして、規則正しい集団生活を送</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りながら通っています。</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18</a:t>
            </a:fld>
            <a:endParaRPr kumimoji="1" lang="ja-JP" altLang="en-US"/>
          </a:p>
        </p:txBody>
      </p:sp>
    </p:spTree>
    <p:extLst>
      <p:ext uri="{BB962C8B-B14F-4D97-AF65-F5344CB8AC3E}">
        <p14:creationId xmlns:p14="http://schemas.microsoft.com/office/powerpoint/2010/main" val="92242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児童、</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生徒らが今後、ネットやスマホでの悪質サイトや、キャッチセールス、にせ電話詐欺などの被害にあわないよう、「契約とは何か」をわかりやすく説明して、だまされないための知恵を学んでもらいました。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19</a:t>
            </a:fld>
            <a:endParaRPr kumimoji="1" lang="ja-JP" altLang="en-US"/>
          </a:p>
        </p:txBody>
      </p:sp>
    </p:spTree>
    <p:extLst>
      <p:ext uri="{BB962C8B-B14F-4D97-AF65-F5344CB8AC3E}">
        <p14:creationId xmlns:p14="http://schemas.microsoft.com/office/powerpoint/2010/main" val="138170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はじめに少し、春日井市の紹介をいたします。名古屋に隣接した尾張東部に位置する春日井市は人口</a:t>
            </a:r>
            <a:r>
              <a:rPr kumimoji="1" lang="en-US" altLang="ja-JP" dirty="0"/>
              <a:t>31</a:t>
            </a:r>
            <a:r>
              <a:rPr kumimoji="1" lang="ja-JP" altLang="en-US" dirty="0"/>
              <a:t>万人。</a:t>
            </a:r>
            <a:r>
              <a:rPr kumimoji="1" lang="en-US" altLang="ja-JP" dirty="0"/>
              <a:t>JR</a:t>
            </a:r>
            <a:r>
              <a:rPr kumimoji="1" lang="ja-JP" altLang="en-US" dirty="0"/>
              <a:t>中央線をはじめとした鉄道、高速道路、国道が縦横に走り、交通網がたいへん発達しています。現在リニア新幹線の工事も進められています。</a:t>
            </a:r>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2</a:t>
            </a:fld>
            <a:endParaRPr kumimoji="1" lang="ja-JP" altLang="en-US"/>
          </a:p>
        </p:txBody>
      </p:sp>
    </p:spTree>
    <p:extLst>
      <p:ext uri="{BB962C8B-B14F-4D97-AF65-F5344CB8AC3E}">
        <p14:creationId xmlns:p14="http://schemas.microsoft.com/office/powerpoint/2010/main" val="3965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後日、学校の進路指導の先生より、「普段の生活では、愛知学園職員と尾東小中職員としか接する機会がない児童生徒にとって、貴重な体験になりました。」とのお手紙と共に、児童生徒からの感想文が送られてきました。一部を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20</a:t>
            </a:fld>
            <a:endParaRPr kumimoji="1" lang="ja-JP" altLang="en-US"/>
          </a:p>
        </p:txBody>
      </p:sp>
    </p:spTree>
    <p:extLst>
      <p:ext uri="{BB962C8B-B14F-4D97-AF65-F5344CB8AC3E}">
        <p14:creationId xmlns:p14="http://schemas.microsoft.com/office/powerpoint/2010/main" val="309602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ネットなど楽しいものには裏があると学びました。契約はお金がからんでくるもので、友達との約束は契約ではないことを知りました。」「変なメールが届いたら、すぐに返事をせずに、大人の人に相談したいです。」「サインや印鑑は、そう簡単に押さずに、きちんと考えてやりたいです。」など、講座の目的をよく理解してく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ました</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そして改めて、どんな状況の中でも、一人ひとりの子どもは大切にされなければならないということを、強く感じました。</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21</a:t>
            </a:fld>
            <a:endParaRPr kumimoji="1" lang="ja-JP" altLang="en-US"/>
          </a:p>
        </p:txBody>
      </p:sp>
    </p:spTree>
    <p:extLst>
      <p:ext uri="{BB962C8B-B14F-4D97-AF65-F5344CB8AC3E}">
        <p14:creationId xmlns:p14="http://schemas.microsoft.com/office/powerpoint/2010/main" val="207945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続いて</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日、春日井市役所内の大会議室にて「人にやさしい　</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歳からの親子で楽しむ合唱コンサート」を開催しました。出演は、</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結成</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されて</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32</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年、数多くの心あたたまるステージを繰り広げてきた「右高ファミリーとおともだち」の皆さんです。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22</a:t>
            </a:fld>
            <a:endParaRPr kumimoji="1" lang="ja-JP" altLang="en-US"/>
          </a:p>
        </p:txBody>
      </p:sp>
    </p:spTree>
    <p:extLst>
      <p:ext uri="{BB962C8B-B14F-4D97-AF65-F5344CB8AC3E}">
        <p14:creationId xmlns:p14="http://schemas.microsoft.com/office/powerpoint/2010/main" val="844626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これは当初は、毎年人権週間に大規模商業施設で行っている啓発活動でのイベントとして企画しましたが、コロナ禍の中、屋外でのイベントはやめて、屋内コンサートに変更したものです。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23</a:t>
            </a:fld>
            <a:endParaRPr kumimoji="1" lang="ja-JP" altLang="en-US"/>
          </a:p>
        </p:txBody>
      </p:sp>
    </p:spTree>
    <p:extLst>
      <p:ext uri="{BB962C8B-B14F-4D97-AF65-F5344CB8AC3E}">
        <p14:creationId xmlns:p14="http://schemas.microsoft.com/office/powerpoint/2010/main" val="1556832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会場は、十分な間隔を保つなどの対策を行うとともに、先のコンサートでも喜ばれた、親子マット席、ベビーカー置き場、授乳コーナーを設け</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、人権に関するアンケートにも協力していただきました。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24</a:t>
            </a:fld>
            <a:endParaRPr kumimoji="1" lang="ja-JP" altLang="en-US"/>
          </a:p>
        </p:txBody>
      </p:sp>
    </p:spTree>
    <p:extLst>
      <p:ext uri="{BB962C8B-B14F-4D97-AF65-F5344CB8AC3E}">
        <p14:creationId xmlns:p14="http://schemas.microsoft.com/office/powerpoint/2010/main" val="216969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コンサートは、わらべ歌や童謡などに手遊びや手話を取り入れた合唱や、アニメソングのダンス、手作り楽器での合奏など、様々な音楽体験を通し</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た</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親子のふれあいが</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たくさんありました。</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、参加者の皆さんには楽しいひとときを過ごしていただけたと思います。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25</a:t>
            </a:fld>
            <a:endParaRPr kumimoji="1" lang="ja-JP" altLang="en-US"/>
          </a:p>
        </p:txBody>
      </p:sp>
    </p:spTree>
    <p:extLst>
      <p:ext uri="{BB962C8B-B14F-4D97-AF65-F5344CB8AC3E}">
        <p14:creationId xmlns:p14="http://schemas.microsoft.com/office/powerpoint/2010/main" val="308985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また、</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日から</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日までの「人権週間」にちなんだ開催でもあり、皆さんに「人権って何だろう」との思いを巡らせていただきました。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26</a:t>
            </a:fld>
            <a:endParaRPr kumimoji="1" lang="ja-JP" altLang="en-US"/>
          </a:p>
        </p:txBody>
      </p:sp>
    </p:spTree>
    <p:extLst>
      <p:ext uri="{BB962C8B-B14F-4D97-AF65-F5344CB8AC3E}">
        <p14:creationId xmlns:p14="http://schemas.microsoft.com/office/powerpoint/2010/main" val="1898779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翌日の</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7</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日、県立春日井高校の１・２年生を対象に、元人権擁護委員の神戸康彦氏による、「自分を大切にしていますか」をテーマにした人権</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講話</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を開催しました。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27</a:t>
            </a:fld>
            <a:endParaRPr kumimoji="1" lang="ja-JP" altLang="en-US"/>
          </a:p>
        </p:txBody>
      </p:sp>
    </p:spTree>
    <p:extLst>
      <p:ext uri="{BB962C8B-B14F-4D97-AF65-F5344CB8AC3E}">
        <p14:creationId xmlns:p14="http://schemas.microsoft.com/office/powerpoint/2010/main" val="51896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コロナ禍</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の状況に配慮して、事前に収録した</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DVD</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を、</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年生は、各教室で</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28</a:t>
            </a:fld>
            <a:endParaRPr kumimoji="1" lang="ja-JP" altLang="en-US"/>
          </a:p>
        </p:txBody>
      </p:sp>
    </p:spTree>
    <p:extLst>
      <p:ext uri="{BB962C8B-B14F-4D97-AF65-F5344CB8AC3E}">
        <p14:creationId xmlns:p14="http://schemas.microsoft.com/office/powerpoint/2010/main" val="1795025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年生は体育館で、それぞれ視聴する方法をとりました。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29</a:t>
            </a:fld>
            <a:endParaRPr kumimoji="1" lang="ja-JP" altLang="en-US"/>
          </a:p>
        </p:txBody>
      </p:sp>
    </p:spTree>
    <p:extLst>
      <p:ext uri="{BB962C8B-B14F-4D97-AF65-F5344CB8AC3E}">
        <p14:creationId xmlns:p14="http://schemas.microsoft.com/office/powerpoint/2010/main" val="408972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本市は、平安時代の書家、小野道風（おののとうふう）の生誕地とされているため、「書のまち春日井」を掲げ、書道教育に力をいれています。また、実生サボテンの生産日本一としても知られています。</a:t>
            </a:r>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3</a:t>
            </a:fld>
            <a:endParaRPr kumimoji="1" lang="ja-JP" altLang="en-US"/>
          </a:p>
        </p:txBody>
      </p:sp>
    </p:spTree>
    <p:extLst>
      <p:ext uri="{BB962C8B-B14F-4D97-AF65-F5344CB8AC3E}">
        <p14:creationId xmlns:p14="http://schemas.microsoft.com/office/powerpoint/2010/main" val="3313508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年生の皆さんは、</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年前に同様の</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講話</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を聞いているので、今回は、事前に配布した</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LGBT</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「多様な性について考えよう」の資料と動画にもとづき、教室での自習としました。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30</a:t>
            </a:fld>
            <a:endParaRPr kumimoji="1" lang="ja-JP" altLang="en-US"/>
          </a:p>
        </p:txBody>
      </p:sp>
    </p:spTree>
    <p:extLst>
      <p:ext uri="{BB962C8B-B14F-4D97-AF65-F5344CB8AC3E}">
        <p14:creationId xmlns:p14="http://schemas.microsoft.com/office/powerpoint/2010/main" val="2653510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講話</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を通</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じ</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て、「人権意識を高めるために</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は</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、自分の気持ちに目を向け、自己表現ができるようにすること」</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そのためには、</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「自分も相手も大切にするが、自分を後回しにしない</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NO</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と言いたいときには</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NO</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と言う。</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」を提示し、</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31</a:t>
            </a:fld>
            <a:endParaRPr kumimoji="1" lang="ja-JP" altLang="en-US"/>
          </a:p>
        </p:txBody>
      </p:sp>
    </p:spTree>
    <p:extLst>
      <p:ext uri="{BB962C8B-B14F-4D97-AF65-F5344CB8AC3E}">
        <p14:creationId xmlns:p14="http://schemas.microsoft.com/office/powerpoint/2010/main" val="3445805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自分の気持ちにまっすぐ向き合うことで、</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自分にも人にも優しく思いやりを持つことができて、人権感覚が育まれる」ということを、いくつかの発問を投げかけながら、高校生の皆さんには丁寧に考えてもらいました。</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32</a:t>
            </a:fld>
            <a:endParaRPr kumimoji="1" lang="ja-JP" altLang="en-US"/>
          </a:p>
        </p:txBody>
      </p:sp>
    </p:spTree>
    <p:extLst>
      <p:ext uri="{BB962C8B-B14F-4D97-AF65-F5344CB8AC3E}">
        <p14:creationId xmlns:p14="http://schemas.microsoft.com/office/powerpoint/2010/main" val="2476225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今回も、人権広報大使の道風くんや人ケンまもるくん、人ケンあゆみちゃんが体育館や校庭に出没したので、生徒の皆さんは大喜びでした。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33</a:t>
            </a:fld>
            <a:endParaRPr kumimoji="1" lang="ja-JP" altLang="en-US"/>
          </a:p>
        </p:txBody>
      </p:sp>
    </p:spTree>
    <p:extLst>
      <p:ext uri="{BB962C8B-B14F-4D97-AF65-F5344CB8AC3E}">
        <p14:creationId xmlns:p14="http://schemas.microsoft.com/office/powerpoint/2010/main" val="634561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最後に、</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人権教室の見直しについて報告いたします。春日井市では毎年</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月に幼稚園・保育園、</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11</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月に</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小学校で人権教室を</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実施していま</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す</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昨年度はコロナ禍のため、共に実施を見合わせました。</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これまで長い間、同じ教材を使用してきて、いくつかの課題も見受けられ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まし</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たので、この機会に</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幼稚園・保育園、小学校とも、人権教室の内容について</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見直すことにしました。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34</a:t>
            </a:fld>
            <a:endParaRPr kumimoji="1" lang="ja-JP" altLang="en-US"/>
          </a:p>
        </p:txBody>
      </p:sp>
    </p:spTree>
    <p:extLst>
      <p:ext uri="{BB962C8B-B14F-4D97-AF65-F5344CB8AC3E}">
        <p14:creationId xmlns:p14="http://schemas.microsoft.com/office/powerpoint/2010/main" val="2249810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幼稚園・保育園は年長児を対象に行っていますが、新たな教材として「その後のうさぎとかめ」を取り入れました。「思いやり」や「友達と仲良くする」というテーマのもと、人権キャラクターの会話やペープサートで園児とやりとりしながら進めます。本年</a:t>
            </a:r>
            <a:r>
              <a:rPr kumimoji="1" lang="en-US" altLang="ja-JP" dirty="0"/>
              <a:t>6</a:t>
            </a:r>
            <a:r>
              <a:rPr kumimoji="1" lang="ja-JP" altLang="en-US" dirty="0"/>
              <a:t>月の実施を目指して脚本や小道具などを作成しましたが、残念ながら次年度に延期となりました。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35</a:t>
            </a:fld>
            <a:endParaRPr kumimoji="1" lang="ja-JP" altLang="en-US"/>
          </a:p>
        </p:txBody>
      </p:sp>
    </p:spTree>
    <p:extLst>
      <p:ext uri="{BB962C8B-B14F-4D97-AF65-F5344CB8AC3E}">
        <p14:creationId xmlns:p14="http://schemas.microsoft.com/office/powerpoint/2010/main" val="3693947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年生を対象とした人権教室は、これまでと同じ、「プレゼント」という題の、いじめをテーマにした</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DVD</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を使うこと</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に</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しました。</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今までは</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体育館に全員を集めての指導でしたが、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児童の集中力を高めるため、</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学級単位での指導に切り替えま</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した</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。「自分だったらどうするか」を考える場面を</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大切にし、</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教材のねらいに迫</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れ</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るよう発問</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など</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を工夫して、準備</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して</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いるところです。</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36</a:t>
            </a:fld>
            <a:endParaRPr kumimoji="1" lang="ja-JP" altLang="en-US"/>
          </a:p>
        </p:txBody>
      </p:sp>
    </p:spTree>
    <p:extLst>
      <p:ext uri="{BB962C8B-B14F-4D97-AF65-F5344CB8AC3E}">
        <p14:creationId xmlns:p14="http://schemas.microsoft.com/office/powerpoint/2010/main" val="160793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権教室は、人権擁護委員にとって、子どもたちと直接対面して行える要の活動です。教材や指導方法を変えるということは、なかなか難しいことでしたが、北海道法務局の取り組みや、県法務局での「子ども人権委員会」、さらには近隣の市町村からの貴重な情報や資料を、たくさん参考にさせていただきました。</a:t>
            </a:r>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37</a:t>
            </a:fld>
            <a:endParaRPr kumimoji="1" lang="ja-JP" altLang="en-US"/>
          </a:p>
        </p:txBody>
      </p:sp>
    </p:spTree>
    <p:extLst>
      <p:ext uri="{BB962C8B-B14F-4D97-AF65-F5344CB8AC3E}">
        <p14:creationId xmlns:p14="http://schemas.microsoft.com/office/powerpoint/2010/main" val="3712409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今後も</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命は大切」「互いの違いを認める」「自分や友達の良いところを見つけて、自分も相手も大切にする」という人権教育の根幹を見つめながら、子どもたちの心に響く指導の在り方を模索していき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38</a:t>
            </a:fld>
            <a:endParaRPr kumimoji="1" lang="ja-JP" altLang="en-US"/>
          </a:p>
        </p:txBody>
      </p:sp>
    </p:spTree>
    <p:extLst>
      <p:ext uri="{BB962C8B-B14F-4D97-AF65-F5344CB8AC3E}">
        <p14:creationId xmlns:p14="http://schemas.microsoft.com/office/powerpoint/2010/main" val="1491584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以上、春日井市の取組みについて、ご報告させていただきました。今回対象とした</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子ども全般</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や子育て世代は、</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アンケートの結果を見ると、</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人権への関心はまだまだ高いとは言えないようですが、事業を通して、個々に内在する人権意識を少しでも呼び覚ますことが出来たのではないかと感じています。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39</a:t>
            </a:fld>
            <a:endParaRPr kumimoji="1" lang="ja-JP" altLang="en-US"/>
          </a:p>
        </p:txBody>
      </p:sp>
    </p:spTree>
    <p:extLst>
      <p:ext uri="{BB962C8B-B14F-4D97-AF65-F5344CB8AC3E}">
        <p14:creationId xmlns:p14="http://schemas.microsoft.com/office/powerpoint/2010/main" val="428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スポーツも盛んで、このたび全天候型の</a:t>
            </a:r>
            <a:r>
              <a:rPr kumimoji="1" lang="en-US" altLang="ja-JP" dirty="0"/>
              <a:t>400</a:t>
            </a:r>
            <a:r>
              <a:rPr kumimoji="1" lang="ja-JP" altLang="en-US" dirty="0" err="1"/>
              <a:t>ｍ</a:t>
            </a:r>
            <a:r>
              <a:rPr kumimoji="1" lang="ja-JP" altLang="en-US" dirty="0"/>
              <a:t>トラックと人工芝のインフィールドを備えた陸上競技場「スポーレ春日井」が完成し、この</a:t>
            </a:r>
            <a:r>
              <a:rPr kumimoji="1" lang="en-US" altLang="ja-JP" dirty="0"/>
              <a:t>8</a:t>
            </a:r>
            <a:r>
              <a:rPr kumimoji="1" lang="ja-JP" altLang="en-US" dirty="0"/>
              <a:t>月から利用を開始したところです。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4</a:t>
            </a:fld>
            <a:endParaRPr kumimoji="1" lang="ja-JP" altLang="en-US"/>
          </a:p>
        </p:txBody>
      </p:sp>
    </p:spTree>
    <p:extLst>
      <p:ext uri="{BB962C8B-B14F-4D97-AF65-F5344CB8AC3E}">
        <p14:creationId xmlns:p14="http://schemas.microsoft.com/office/powerpoint/2010/main" val="259338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また、市民団体と人権擁護委員と</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が</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「子育て支援」をキーワードにした事業を共に実施できたことで、</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双方がお互いの活動をより深く知ることができ</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ました。さらに</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人にやさしい子育てのまちは、人権尊重のまちである」との認識を、改めて持つことができました。子どもたちの健やかな成長への支援を主体に、これからも、地元での地道な活動を継続していき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40</a:t>
            </a:fld>
            <a:endParaRPr kumimoji="1" lang="ja-JP" altLang="en-US"/>
          </a:p>
        </p:txBody>
      </p:sp>
    </p:spTree>
    <p:extLst>
      <p:ext uri="{BB962C8B-B14F-4D97-AF65-F5344CB8AC3E}">
        <p14:creationId xmlns:p14="http://schemas.microsoft.com/office/powerpoint/2010/main" val="33754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これで発表を終わります。ご清聴、ありがとうございました。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41</a:t>
            </a:fld>
            <a:endParaRPr kumimoji="1" lang="ja-JP" altLang="en-US"/>
          </a:p>
        </p:txBody>
      </p:sp>
    </p:spTree>
    <p:extLst>
      <p:ext uri="{BB962C8B-B14F-4D97-AF65-F5344CB8AC3E}">
        <p14:creationId xmlns:p14="http://schemas.microsoft.com/office/powerpoint/2010/main" val="25019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それでは事業の報告に入ります。</a:t>
            </a:r>
            <a:r>
              <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rPr>
              <a:t>今回の委託を受け、本市としては日頃から人権問題に幅広く関わっている人権擁護委員に着目し、その活動の一環として事業に取り組むことにしました。</a:t>
            </a:r>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5</a:t>
            </a:fld>
            <a:endParaRPr kumimoji="1" lang="ja-JP" altLang="en-US"/>
          </a:p>
        </p:txBody>
      </p:sp>
    </p:spTree>
    <p:extLst>
      <p:ext uri="{BB962C8B-B14F-4D97-AF65-F5344CB8AC3E}">
        <p14:creationId xmlns:p14="http://schemas.microsoft.com/office/powerpoint/2010/main" val="87920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BF8A59A-FE3D-4B5D-BF02-B34129C47506}" type="slidenum">
              <a:rPr lang="en-US" altLang="ja-JP" smtClean="0">
                <a:latin typeface="Arial" pitchFamily="34" charset="0"/>
              </a:rPr>
              <a:pPr/>
              <a:t>6</a:t>
            </a:fld>
            <a:endParaRPr lang="en-US" altLang="ja-JP">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人権擁護委員は法務省が管轄する全国組織ですが、主には愛知県の連合会として活動し、人口比に応じた委員が、各市町において独自の取り組みも含めた多彩な活動を行っています。春日井市では、現在</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代から</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代の</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名が携わっています。</a:t>
            </a:r>
            <a:endParaRPr kumimoji="1" lang="ja-JP" altLang="en-US" dirty="0"/>
          </a:p>
          <a:p>
            <a:pPr eaLnBrk="1" hangingPunct="1"/>
            <a:endParaRPr lang="ja-JP" altLang="en-US" dirty="0">
              <a:latin typeface="Arial" pitchFamily="34" charset="0"/>
            </a:endParaRPr>
          </a:p>
        </p:txBody>
      </p:sp>
    </p:spTree>
    <p:extLst>
      <p:ext uri="{BB962C8B-B14F-4D97-AF65-F5344CB8AC3E}">
        <p14:creationId xmlns:p14="http://schemas.microsoft.com/office/powerpoint/2010/main" val="358378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人権に関わる問題は様々ありますが、個々の問題への傾聴と助言を柱とする人権相談の場と、広く人権への関心を高める人権教室や啓発事業が、委員活動の中心となっています。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7</a:t>
            </a:fld>
            <a:endParaRPr kumimoji="1" lang="ja-JP" altLang="en-US"/>
          </a:p>
        </p:txBody>
      </p:sp>
    </p:spTree>
    <p:extLst>
      <p:ext uri="{BB962C8B-B14F-4D97-AF65-F5344CB8AC3E}">
        <p14:creationId xmlns:p14="http://schemas.microsoft.com/office/powerpoint/2010/main" val="12652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今回の人権教育推進のための委託事業においては、啓発に重点を置き、その対象を</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子ども全般</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および子育て世代としました。これは、当市が平成</a:t>
            </a:r>
            <a:r>
              <a:rPr lang="en-US" altLang="ja-JP" sz="1200" dirty="0">
                <a:effectLst/>
                <a:latin typeface="Century" panose="02040604050505020304" pitchFamily="18" charset="0"/>
                <a:ea typeface="ＭＳ 明朝" panose="02020609040205080304" pitchFamily="17" charset="-128"/>
                <a:cs typeface="Times New Roman" panose="02020603050405020304" pitchFamily="18" charset="0"/>
              </a:rPr>
              <a:t>28</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年に宣言した「子はかすがい、子育てはかすがい」というキャッチフレーズの元に、子育て支援に力を入れていることの一方で、この世代ならではの人権問題も多く見られるからです。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B71FF30-255B-4CD9-ADAF-99DA211E3469}" type="slidenum">
              <a:rPr kumimoji="1" lang="ja-JP" altLang="en-US" smtClean="0"/>
              <a:pPr/>
              <a:t>8</a:t>
            </a:fld>
            <a:endParaRPr kumimoji="1" lang="ja-JP" altLang="en-US"/>
          </a:p>
        </p:txBody>
      </p:sp>
    </p:spTree>
    <p:extLst>
      <p:ext uri="{BB962C8B-B14F-4D97-AF65-F5344CB8AC3E}">
        <p14:creationId xmlns:p14="http://schemas.microsoft.com/office/powerpoint/2010/main" val="209444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また、事業の企画に当たっては、春日井市のもう一つの特色である、自由で、多様で、活発な多くの市民活動の存在に着目し、いくつかの市民団体の力をお借りすることにしました。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4B71FF30-255B-4CD9-ADAF-99DA211E3469}" type="slidenum">
              <a:rPr kumimoji="1" lang="ja-JP" altLang="en-US" smtClean="0"/>
              <a:pPr/>
              <a:t>9</a:t>
            </a:fld>
            <a:endParaRPr kumimoji="1" lang="ja-JP" altLang="en-US"/>
          </a:p>
        </p:txBody>
      </p:sp>
    </p:spTree>
    <p:extLst>
      <p:ext uri="{BB962C8B-B14F-4D97-AF65-F5344CB8AC3E}">
        <p14:creationId xmlns:p14="http://schemas.microsoft.com/office/powerpoint/2010/main" val="133719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ja-JP" altLang="en-US">
              <a:solidFill>
                <a:prstClr val="black">
                  <a:lumMod val="65000"/>
                  <a:lumOff val="35000"/>
                </a:prstClr>
              </a:solidFill>
            </a:endParaRPr>
          </a:p>
        </p:txBody>
      </p:sp>
    </p:spTree>
    <p:extLst>
      <p:ext uri="{BB962C8B-B14F-4D97-AF65-F5344CB8AC3E}">
        <p14:creationId xmlns:p14="http://schemas.microsoft.com/office/powerpoint/2010/main" val="346252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120030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115153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977AC-0366-44E6-9CB9-0681D418C8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49363619"/>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45D0B-C891-4133-98CA-ADB5DE156B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6627877"/>
      </p:ext>
    </p:extLst>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0C4D8A-0DAD-45F4-AC98-576512BAC67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3675561"/>
      </p:ext>
    </p:extLst>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51D54E-DEC7-4D1C-B124-C1A65123AB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44628597"/>
      </p:ext>
    </p:extLst>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67B4AC-D7C7-4DA8-AE5E-A85466D3DB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5231705"/>
      </p:ext>
    </p:extLst>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710033-C578-499A-BBBB-9ECEB6A9FB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0381152"/>
      </p:ext>
    </p:extLst>
  </p:cSld>
  <p:clrMapOvr>
    <a:masterClrMapping/>
  </p:clrMapOvr>
  <p:transition spd="med">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B6C28E-2C27-4D19-B3F9-0472169CFE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4852913"/>
      </p:ext>
    </p:extLst>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78685-2AE9-469A-9E12-D0C308BC67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1122984"/>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3841367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C6DF6F-29F7-4E4E-B5AB-657ADC6083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0783368"/>
      </p:ext>
    </p:extLst>
  </p:cSld>
  <p:clrMapOvr>
    <a:masterClrMapping/>
  </p:clrMapOvr>
  <p:transition spd="med">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DC9D2E-B4B0-4A48-8B08-E6283F8617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0830583"/>
      </p:ext>
    </p:extLst>
  </p:cSld>
  <p:clrMapOvr>
    <a:masterClrMapping/>
  </p:clrMapOvr>
  <p:transition spd="med">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E34D-22CF-4353-8123-D633E2D5ED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1434459"/>
      </p:ext>
    </p:extLst>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84C113-E1AD-4ADE-B32F-BAFCCA23A5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60092326"/>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1"/>
            <a:ext cx="109728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91C20-5736-4059-BF79-66EEF98187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20600682"/>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OverChart" preserve="1">
  <p:cSld name="縦書きタイトル、縦書きテキスト、グラフ">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sz="half" idx="1"/>
          </p:nvPr>
        </p:nvSpPr>
        <p:spPr>
          <a:xfrm>
            <a:off x="609600" y="274638"/>
            <a:ext cx="8026400" cy="28495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 3"/>
          <p:cNvSpPr>
            <a:spLocks noGrp="1"/>
          </p:cNvSpPr>
          <p:nvPr>
            <p:ph type="chart" sz="half" idx="2"/>
          </p:nvPr>
        </p:nvSpPr>
        <p:spPr>
          <a:xfrm>
            <a:off x="609600" y="3276601"/>
            <a:ext cx="8026400" cy="2849563"/>
          </a:xfrm>
        </p:spPr>
        <p:txBody>
          <a:bodyPr/>
          <a:lstStyle/>
          <a:p>
            <a:pPr lvl="0"/>
            <a:endParaRPr lang="ja-JP" alt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D1659-EB10-4019-BB8B-CD70D8D7517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7506187"/>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977AC-0366-44E6-9CB9-0681D418C8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7500086"/>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45D0B-C891-4133-98CA-ADB5DE156B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25201674"/>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0C4D8A-0DAD-45F4-AC98-576512BAC67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93226788"/>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51D54E-DEC7-4D1C-B124-C1A65123AB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5101861"/>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168096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67B4AC-D7C7-4DA8-AE5E-A85466D3DB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3993292"/>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710033-C578-499A-BBBB-9ECEB6A9FB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64842221"/>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B6C28E-2C27-4D19-B3F9-0472169CFE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1015029"/>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78685-2AE9-469A-9E12-D0C308BC67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32196743"/>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C6DF6F-29F7-4E4E-B5AB-657ADC6083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6094961"/>
      </p:ext>
    </p:extLst>
  </p:cSld>
  <p:clrMapOvr>
    <a:masterClrMapping/>
  </p:clrMapOvr>
  <p:transition spd="med">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DC9D2E-B4B0-4A48-8B08-E6283F8617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1775618"/>
      </p:ext>
    </p:extLst>
  </p:cSld>
  <p:clrMapOvr>
    <a:masterClrMapping/>
  </p:clrMapOvr>
  <p:transition spd="med">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E34D-22CF-4353-8123-D633E2D5ED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2803555"/>
      </p:ext>
    </p:extLst>
  </p:cSld>
  <p:clrMapOvr>
    <a:masterClrMapping/>
  </p:clrMapOvr>
  <p:transition spd="med">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84C113-E1AD-4ADE-B32F-BAFCCA23A5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329336"/>
      </p:ext>
    </p:extLst>
  </p:cSld>
  <p:clrMapOvr>
    <a:masterClrMapping/>
  </p:clrMapOvr>
  <p:transition spd="med">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1"/>
            <a:ext cx="109728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91C20-5736-4059-BF79-66EEF98187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2025426"/>
      </p:ext>
    </p:extLst>
  </p:cSld>
  <p:clrMapOvr>
    <a:masterClrMapping/>
  </p:clrMapOvr>
  <p:transition spd="med">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OverChart" preserve="1">
  <p:cSld name="縦書きタイトル、縦書きテキスト、グラフ">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sz="half" idx="1"/>
          </p:nvPr>
        </p:nvSpPr>
        <p:spPr>
          <a:xfrm>
            <a:off x="609600" y="274638"/>
            <a:ext cx="8026400" cy="28495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 3"/>
          <p:cNvSpPr>
            <a:spLocks noGrp="1"/>
          </p:cNvSpPr>
          <p:nvPr>
            <p:ph type="chart" sz="half" idx="2"/>
          </p:nvPr>
        </p:nvSpPr>
        <p:spPr>
          <a:xfrm>
            <a:off x="609600" y="3276601"/>
            <a:ext cx="8026400" cy="2849563"/>
          </a:xfrm>
        </p:spPr>
        <p:txBody>
          <a:bodyPr/>
          <a:lstStyle/>
          <a:p>
            <a:pPr lvl="0"/>
            <a:endParaRPr lang="ja-JP" alt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D1659-EB10-4019-BB8B-CD70D8D7517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425839"/>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89288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58384" y="284163"/>
            <a:ext cx="103632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914400" y="1905000"/>
            <a:ext cx="10363200" cy="4191000"/>
          </a:xfrm>
        </p:spPr>
        <p:txBody>
          <a:bodyPr>
            <a:normAutofit/>
          </a:bodyPr>
          <a:lstStyle/>
          <a:p>
            <a:pPr lvl="0"/>
            <a:endParaRPr lang="ja-JP" altLang="en-US" noProof="0"/>
          </a:p>
        </p:txBody>
      </p:sp>
      <p:sp>
        <p:nvSpPr>
          <p:cNvPr id="4" name="日付プレースホルダ 10"/>
          <p:cNvSpPr>
            <a:spLocks noGrp="1"/>
          </p:cNvSpPr>
          <p:nvPr>
            <p:ph type="dt" sz="half" idx="10"/>
          </p:nvPr>
        </p:nvSpPr>
        <p:spPr/>
        <p:txBody>
          <a:bodyPr/>
          <a:lstStyle>
            <a:lvl1pPr>
              <a:defRPr/>
            </a:lvl1pPr>
          </a:lstStyle>
          <a:p>
            <a:pPr>
              <a:defRPr/>
            </a:pPr>
            <a:endParaRPr lang="en-US" altLang="ja-JP"/>
          </a:p>
        </p:txBody>
      </p:sp>
      <p:sp>
        <p:nvSpPr>
          <p:cNvPr id="5" name="フッター プレースホルダ 27"/>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4"/>
          <p:cNvSpPr>
            <a:spLocks noGrp="1"/>
          </p:cNvSpPr>
          <p:nvPr>
            <p:ph type="sldNum" sz="quarter" idx="12"/>
          </p:nvPr>
        </p:nvSpPr>
        <p:spPr/>
        <p:txBody>
          <a:bodyPr/>
          <a:lstStyle>
            <a:lvl1pPr>
              <a:defRPr/>
            </a:lvl1pPr>
          </a:lstStyle>
          <a:p>
            <a:pPr>
              <a:defRPr/>
            </a:pPr>
            <a:fld id="{6CF666F1-7CD8-4272-8ABC-39AF0AA5E468}" type="slidenum">
              <a:rPr lang="en-US" altLang="ja-JP"/>
              <a:pPr>
                <a:defRPr/>
              </a:pPr>
              <a:t>‹#›</a:t>
            </a:fld>
            <a:endParaRPr lang="en-US" altLang="ja-JP"/>
          </a:p>
        </p:txBody>
      </p:sp>
    </p:spTree>
    <p:extLst>
      <p:ext uri="{BB962C8B-B14F-4D97-AF65-F5344CB8AC3E}">
        <p14:creationId xmlns:p14="http://schemas.microsoft.com/office/powerpoint/2010/main" val="4085724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0F30818-9235-418B-8ABA-929C111986B0}"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FAE4DE6-CD9D-4A91-B3AE-5B993076C4D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03136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A65C70C-61B4-48BC-91A7-B7F62ED7ED6B}"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01B3DC8-D470-42F3-94F6-DC230920E68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72405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16FA687-8AAA-420C-BBEA-44917103ADB3}"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C839B84-02E1-4EF7-B025-67A2C070628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16743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5178CB0B-3E02-49BC-A12E-B43A6740D701}"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F2F51EC-E401-4E57-B05F-46861E41C6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2968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6767541-3BAB-4B55-A3F1-F1B157467FEE}"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86EFD065-C496-492E-B2DF-EF338D695D9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98242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EFF370A1-D80B-4A57-B3FC-D529D5750BB6}"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5FD8925-3512-4BC9-BA2D-721905EE7D9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36198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9563073-87DB-4BD0-9230-6F371E83C52C}"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B659A2F3-C1BE-4DD7-933F-72C5977590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94962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8C77729-DD6A-4CA9-A99A-6B170C63669A}"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14CE908-59DA-4920-9C12-94547F47374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70408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FD8676C-2CD6-423D-BB27-404A3CD54D0A}"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F4BC2CB-B01A-422E-8E37-871C36A6F35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722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54057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0ED3471-97A3-4334-B9E3-615EC2A4CA35}"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7D177F2-B0A4-425A-9C94-B32346872C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36663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F12916B-3EC9-4F30-9DDA-B325BD541B34}"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36BF061-A287-412A-8D79-0C746D8E691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1613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112125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327194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30642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366478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935EB38-7219-4DC1-9C4A-9C69C8D5412D}" type="datetimeFigureOut">
              <a:rPr lang="ja-JP" altLang="en-US" smtClean="0">
                <a:solidFill>
                  <a:prstClr val="black">
                    <a:lumMod val="65000"/>
                    <a:lumOff val="35000"/>
                  </a:prstClr>
                </a:solidFill>
              </a:rPr>
              <a:pPr/>
              <a:t>2022/5/10</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CDA174A-2481-42E2-A3BD-17F99830F697}"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10404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6A04215-EA30-427D-9C98-A2185E60C8CB}"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32188757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ransition spd="med">
    <p:diamond/>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6A04215-EA30-427D-9C98-A2185E60C8CB}"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85122187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25" r:id="rId15"/>
  </p:sldLayoutIdLst>
  <p:transition spd="med">
    <p:diamond/>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977A39E-6AFB-40B4-B60D-6872D3DD3DEC}" type="datetimeFigureOut">
              <a:rPr lang="ja-JP" altLang="en-US">
                <a:solidFill>
                  <a:prstClr val="black">
                    <a:tint val="75000"/>
                  </a:prstClr>
                </a:solidFill>
              </a:rPr>
              <a:pPr>
                <a:defRPr/>
              </a:pPr>
              <a:t>2022/5/10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6E29D65-8F1A-49E6-BF85-04C775E12A2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3766280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p:cNvSpPr/>
          <p:nvPr/>
        </p:nvSpPr>
        <p:spPr>
          <a:xfrm>
            <a:off x="0" y="0"/>
            <a:ext cx="12192000" cy="4221088"/>
          </a:xfrm>
          <a:prstGeom prst="rect">
            <a:avLst/>
          </a:prstGeom>
          <a:gradFill flip="none" rotWithShape="1">
            <a:gsLst>
              <a:gs pos="0">
                <a:schemeClr val="tx2">
                  <a:lumMod val="60000"/>
                  <a:lumOff val="40000"/>
                </a:schemeClr>
              </a:gs>
              <a:gs pos="42000">
                <a:srgbClr val="E9ECF6"/>
              </a:gs>
              <a:gs pos="10000">
                <a:schemeClr val="accent1">
                  <a:tint val="44500"/>
                  <a:satMod val="160000"/>
                </a:schemeClr>
              </a:gs>
              <a:gs pos="67000">
                <a:schemeClr val="bg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サブタイトル 2"/>
          <p:cNvSpPr>
            <a:spLocks noGrp="1"/>
          </p:cNvSpPr>
          <p:nvPr>
            <p:ph type="subTitle" idx="1"/>
          </p:nvPr>
        </p:nvSpPr>
        <p:spPr>
          <a:xfrm>
            <a:off x="1847528" y="2029428"/>
            <a:ext cx="8208912" cy="864096"/>
          </a:xfrm>
        </p:spPr>
        <p:txBody>
          <a:bodyPr>
            <a:normAutofit/>
          </a:bodyPr>
          <a:lstStyle/>
          <a:p>
            <a:r>
              <a:rPr lang="ja-JP" altLang="en-US" sz="2800" dirty="0">
                <a:solidFill>
                  <a:schemeClr val="accent5">
                    <a:lumMod val="50000"/>
                  </a:schemeClr>
                </a:solidFill>
                <a:effectLst>
                  <a:outerShdw blurRad="50800" dist="38100" dir="5400000" algn="t" rotWithShape="0">
                    <a:prstClr val="black">
                      <a:alpha val="40000"/>
                    </a:prstClr>
                  </a:outerShdw>
                </a:effectLst>
              </a:rPr>
              <a:t>～人にやさしい春日井市の子育て～</a:t>
            </a:r>
            <a:endParaRPr lang="en-US" altLang="ja-JP" sz="2800" dirty="0">
              <a:solidFill>
                <a:schemeClr val="accent5">
                  <a:lumMod val="50000"/>
                </a:schemeClr>
              </a:solidFill>
              <a:effectLst>
                <a:outerShdw blurRad="50800" dist="38100" dir="5400000" algn="t" rotWithShape="0">
                  <a:prstClr val="black">
                    <a:alpha val="40000"/>
                  </a:prstClr>
                </a:outerShdw>
              </a:effectLst>
            </a:endParaRPr>
          </a:p>
          <a:p>
            <a:endParaRPr lang="en-US" altLang="ja-JP" sz="2800" dirty="0"/>
          </a:p>
          <a:p>
            <a:endParaRPr lang="en-US" altLang="ja-JP" sz="2800" dirty="0"/>
          </a:p>
          <a:p>
            <a:endParaRPr lang="ja-JP" altLang="en-US" sz="2800" dirty="0"/>
          </a:p>
        </p:txBody>
      </p:sp>
      <p:sp>
        <p:nvSpPr>
          <p:cNvPr id="5" name="サブタイトル 2"/>
          <p:cNvSpPr txBox="1">
            <a:spLocks/>
          </p:cNvSpPr>
          <p:nvPr/>
        </p:nvSpPr>
        <p:spPr>
          <a:xfrm>
            <a:off x="6355852" y="4221088"/>
            <a:ext cx="5428780" cy="2016224"/>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endParaRPr lang="en-US" altLang="ja-JP" sz="2800" dirty="0">
              <a:solidFill>
                <a:prstClr val="black">
                  <a:tint val="75000"/>
                </a:prstClr>
              </a:solidFill>
            </a:endParaRPr>
          </a:p>
          <a:p>
            <a:r>
              <a:rPr lang="ja-JP" altLang="en-US" sz="5100" dirty="0">
                <a:solidFill>
                  <a:srgbClr val="C00000"/>
                </a:solidFill>
                <a:effectLst>
                  <a:outerShdw blurRad="50800" dist="38100" dir="5400000" algn="t" rotWithShape="0">
                    <a:prstClr val="black">
                      <a:alpha val="40000"/>
                    </a:prstClr>
                  </a:outerShdw>
                </a:effectLst>
              </a:rPr>
              <a:t>春日井市</a:t>
            </a:r>
            <a:endParaRPr lang="en-US" altLang="ja-JP" sz="5100" dirty="0">
              <a:solidFill>
                <a:srgbClr val="C00000"/>
              </a:solidFill>
              <a:effectLst>
                <a:outerShdw blurRad="50800" dist="38100" dir="5400000" algn="t" rotWithShape="0">
                  <a:prstClr val="black">
                    <a:alpha val="40000"/>
                  </a:prstClr>
                </a:outerShdw>
              </a:effectLst>
            </a:endParaRPr>
          </a:p>
          <a:p>
            <a:r>
              <a:rPr lang="ja-JP" altLang="en-US" sz="5100" dirty="0">
                <a:solidFill>
                  <a:srgbClr val="C00000"/>
                </a:solidFill>
                <a:effectLst>
                  <a:outerShdw blurRad="50800" dist="38100" dir="5400000" algn="t" rotWithShape="0">
                    <a:prstClr val="black">
                      <a:alpha val="40000"/>
                    </a:prstClr>
                  </a:outerShdw>
                </a:effectLst>
              </a:rPr>
              <a:t>人権教育推進</a:t>
            </a:r>
            <a:endParaRPr lang="en-US" altLang="ja-JP" sz="5100" dirty="0">
              <a:solidFill>
                <a:srgbClr val="C00000"/>
              </a:solidFill>
              <a:effectLst>
                <a:outerShdw blurRad="50800" dist="38100" dir="5400000" algn="t" rotWithShape="0">
                  <a:prstClr val="black">
                    <a:alpha val="40000"/>
                  </a:prstClr>
                </a:outerShdw>
              </a:effectLst>
            </a:endParaRPr>
          </a:p>
          <a:p>
            <a:r>
              <a:rPr lang="ja-JP" altLang="en-US" sz="5100" dirty="0">
                <a:solidFill>
                  <a:srgbClr val="C00000"/>
                </a:solidFill>
                <a:effectLst>
                  <a:outerShdw blurRad="50800" dist="38100" dir="5400000" algn="t" rotWithShape="0">
                    <a:prstClr val="black">
                      <a:alpha val="40000"/>
                    </a:prstClr>
                  </a:outerShdw>
                </a:effectLst>
              </a:rPr>
              <a:t>実行委員会</a:t>
            </a:r>
            <a:endParaRPr lang="en-US" altLang="ja-JP" sz="5100" dirty="0">
              <a:solidFill>
                <a:srgbClr val="C00000"/>
              </a:solidFill>
              <a:effectLst>
                <a:outerShdw blurRad="50800" dist="38100" dir="5400000" algn="t" rotWithShape="0">
                  <a:prstClr val="black">
                    <a:alpha val="40000"/>
                  </a:prstClr>
                </a:outerShdw>
              </a:effectLst>
            </a:endParaRPr>
          </a:p>
          <a:p>
            <a:endParaRPr lang="en-US" altLang="ja-JP" sz="5100" dirty="0">
              <a:solidFill>
                <a:srgbClr val="C00000"/>
              </a:solidFill>
              <a:effectLst>
                <a:outerShdw blurRad="50800" dist="38100" dir="5400000" algn="t" rotWithShape="0">
                  <a:prstClr val="black">
                    <a:alpha val="40000"/>
                  </a:prstClr>
                </a:outerShdw>
              </a:effectLst>
            </a:endParaRPr>
          </a:p>
          <a:p>
            <a:endParaRPr lang="en-US" altLang="ja-JP" sz="2800" dirty="0">
              <a:solidFill>
                <a:prstClr val="black">
                  <a:tint val="75000"/>
                </a:prstClr>
              </a:solidFill>
            </a:endParaRPr>
          </a:p>
          <a:p>
            <a:endParaRPr lang="ja-JP" altLang="en-US" sz="2800" dirty="0">
              <a:solidFill>
                <a:prstClr val="black">
                  <a:tint val="75000"/>
                </a:prstClr>
              </a:solidFill>
            </a:endParaRPr>
          </a:p>
        </p:txBody>
      </p:sp>
      <p:sp>
        <p:nvSpPr>
          <p:cNvPr id="6" name="正方形/長方形 5"/>
          <p:cNvSpPr/>
          <p:nvPr/>
        </p:nvSpPr>
        <p:spPr>
          <a:xfrm>
            <a:off x="551384" y="620688"/>
            <a:ext cx="11233248" cy="861774"/>
          </a:xfrm>
          <a:prstGeom prst="rect">
            <a:avLst/>
          </a:prstGeom>
          <a:noFill/>
        </p:spPr>
        <p:txBody>
          <a:bodyPr wrap="square" lIns="91440" tIns="45720" rIns="91440" bIns="45720">
            <a:spAutoFit/>
          </a:bodyPr>
          <a:lstStyle/>
          <a:p>
            <a:pPr algn="ctr"/>
            <a:r>
              <a:rPr lang="ja-JP" altLang="en-US" sz="5000" b="1" dirty="0">
                <a:ln w="10541" cmpd="sng">
                  <a:solidFill>
                    <a:srgbClr val="6076B4">
                      <a:shade val="88000"/>
                      <a:satMod val="110000"/>
                    </a:srgbClr>
                  </a:solidFill>
                  <a:prstDash val="solid"/>
                </a:ln>
                <a:gradFill>
                  <a:gsLst>
                    <a:gs pos="0">
                      <a:srgbClr val="6076B4">
                        <a:tint val="40000"/>
                        <a:satMod val="250000"/>
                      </a:srgbClr>
                    </a:gs>
                    <a:gs pos="9000">
                      <a:srgbClr val="6076B4">
                        <a:tint val="52000"/>
                        <a:satMod val="300000"/>
                      </a:srgbClr>
                    </a:gs>
                    <a:gs pos="50000">
                      <a:srgbClr val="6076B4">
                        <a:shade val="20000"/>
                        <a:satMod val="300000"/>
                      </a:srgbClr>
                    </a:gs>
                    <a:gs pos="79000">
                      <a:srgbClr val="6076B4">
                        <a:tint val="52000"/>
                        <a:satMod val="300000"/>
                      </a:srgbClr>
                    </a:gs>
                    <a:gs pos="100000">
                      <a:srgbClr val="6076B4">
                        <a:tint val="40000"/>
                        <a:satMod val="250000"/>
                      </a:srgbClr>
                    </a:gs>
                  </a:gsLst>
                  <a:lin ang="5400000"/>
                </a:gradFill>
                <a:latin typeface="AR P悠々ゴシック体E" pitchFamily="50" charset="-128"/>
                <a:ea typeface="AR P悠々ゴシック体E" pitchFamily="50" charset="-128"/>
              </a:rPr>
              <a:t>「子はかすがい、子育てはかすがい」</a:t>
            </a:r>
          </a:p>
        </p:txBody>
      </p:sp>
      <p:pic>
        <p:nvPicPr>
          <p:cNvPr id="2" name="図 1">
            <a:extLst>
              <a:ext uri="{FF2B5EF4-FFF2-40B4-BE49-F238E27FC236}">
                <a16:creationId xmlns:a16="http://schemas.microsoft.com/office/drawing/2014/main" id="{AAD4D95C-A992-48BE-80B8-21A98DEDA8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3472" y="2960060"/>
            <a:ext cx="5545125" cy="3355831"/>
          </a:xfrm>
          <a:prstGeom prst="rect">
            <a:avLst/>
          </a:prstGeom>
        </p:spPr>
      </p:pic>
    </p:spTree>
    <p:extLst>
      <p:ext uri="{BB962C8B-B14F-4D97-AF65-F5344CB8AC3E}">
        <p14:creationId xmlns:p14="http://schemas.microsoft.com/office/powerpoint/2010/main" val="141260682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0F0313D-B4FE-49FC-BD99-7B43AF9037EF}"/>
              </a:ext>
            </a:extLst>
          </p:cNvPr>
          <p:cNvPicPr>
            <a:picLocks noChangeAspect="1"/>
          </p:cNvPicPr>
          <p:nvPr/>
        </p:nvPicPr>
        <p:blipFill>
          <a:blip r:embed="rId4"/>
          <a:stretch>
            <a:fillRect/>
          </a:stretch>
        </p:blipFill>
        <p:spPr>
          <a:xfrm>
            <a:off x="1991544" y="3068960"/>
            <a:ext cx="8560995" cy="3319177"/>
          </a:xfrm>
          <a:prstGeom prst="rect">
            <a:avLst/>
          </a:prstGeom>
        </p:spPr>
      </p:pic>
      <p:sp>
        <p:nvSpPr>
          <p:cNvPr id="7" name="テキスト ボックス 7">
            <a:extLst>
              <a:ext uri="{FF2B5EF4-FFF2-40B4-BE49-F238E27FC236}">
                <a16:creationId xmlns:a16="http://schemas.microsoft.com/office/drawing/2014/main" id="{D2E36991-F776-401A-A5A6-EFACA1DB3E6D}"/>
              </a:ext>
            </a:extLst>
          </p:cNvPr>
          <p:cNvSpPr txBox="1">
            <a:spLocks noGrp="1"/>
          </p:cNvSpPr>
          <p:nvPr>
            <p:ph idx="1"/>
          </p:nvPr>
        </p:nvSpPr>
        <p:spPr>
          <a:xfrm>
            <a:off x="609600" y="1096868"/>
            <a:ext cx="10972800" cy="110799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indent="0" algn="ctr">
              <a:buNone/>
            </a:pPr>
            <a:r>
              <a:rPr kumimoji="1" lang="ja-JP" altLang="en-US" sz="6600" dirty="0"/>
              <a:t>人にやさしい</a:t>
            </a:r>
          </a:p>
        </p:txBody>
      </p:sp>
    </p:spTree>
    <p:custDataLst>
      <p:tags r:id="rId1"/>
    </p:custDataLst>
    <p:extLst>
      <p:ext uri="{BB962C8B-B14F-4D97-AF65-F5344CB8AC3E}">
        <p14:creationId xmlns:p14="http://schemas.microsoft.com/office/powerpoint/2010/main" val="313716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0E1C9D-DBDC-44F8-8E4C-8AAE8C52CCAE}"/>
              </a:ext>
            </a:extLst>
          </p:cNvPr>
          <p:cNvSpPr txBox="1"/>
          <p:nvPr/>
        </p:nvSpPr>
        <p:spPr>
          <a:xfrm>
            <a:off x="335360" y="836712"/>
            <a:ext cx="11856640" cy="5570756"/>
          </a:xfrm>
          <a:prstGeom prst="rect">
            <a:avLst/>
          </a:prstGeom>
          <a:noFill/>
        </p:spPr>
        <p:txBody>
          <a:bodyPr wrap="square" rtlCol="0">
            <a:spAutoFit/>
          </a:bodyPr>
          <a:lstStyle/>
          <a:p>
            <a:r>
              <a:rPr kumimoji="1" lang="ja-JP" altLang="en-US" sz="3600" dirty="0">
                <a:latin typeface="ＭＳ ゴシック" panose="020B0609070205080204" pitchFamily="49" charset="-128"/>
                <a:ea typeface="ＭＳ ゴシック" panose="020B0609070205080204" pitchFamily="49" charset="-128"/>
              </a:rPr>
              <a:t>　　</a:t>
            </a:r>
            <a:r>
              <a:rPr kumimoji="1" lang="ja-JP" altLang="en-US" sz="4600" dirty="0">
                <a:solidFill>
                  <a:srgbClr val="0000FF"/>
                </a:solidFill>
                <a:latin typeface="ＭＳ ゴシック" panose="020B0609070205080204" pitchFamily="49" charset="-128"/>
                <a:ea typeface="ＭＳ ゴシック" panose="020B0609070205080204" pitchFamily="49" charset="-128"/>
              </a:rPr>
              <a:t>事業の概要</a:t>
            </a:r>
            <a:endParaRPr kumimoji="1" lang="en-US" altLang="ja-JP" sz="4600" dirty="0">
              <a:solidFill>
                <a:srgbClr val="0000FF"/>
              </a:solidFill>
              <a:latin typeface="ＭＳ ゴシック" panose="020B0609070205080204" pitchFamily="49" charset="-128"/>
              <a:ea typeface="ＭＳ ゴシック" panose="020B0609070205080204" pitchFamily="49" charset="-128"/>
            </a:endParaRPr>
          </a:p>
          <a:p>
            <a:endParaRPr lang="en-US" altLang="ja-JP" sz="3600" dirty="0">
              <a:latin typeface="ＭＳ ゴシック" panose="020B0609070205080204" pitchFamily="49" charset="-128"/>
              <a:ea typeface="ＭＳ ゴシック" panose="020B0609070205080204" pitchFamily="49" charset="-128"/>
            </a:endParaRPr>
          </a:p>
          <a:p>
            <a:r>
              <a:rPr kumimoji="1" lang="ja-JP" altLang="en-US" sz="3600" dirty="0">
                <a:latin typeface="ＭＳ ゴシック" panose="020B0609070205080204" pitchFamily="49" charset="-128"/>
                <a:ea typeface="ＭＳ ゴシック" panose="020B0609070205080204" pitchFamily="49" charset="-128"/>
              </a:rPr>
              <a:t>　１　人にやさしいコンサート（親子）</a:t>
            </a:r>
            <a:endParaRPr kumimoji="1" lang="en-US" altLang="ja-JP" sz="3600" dirty="0">
              <a:latin typeface="ＭＳ ゴシック" panose="020B0609070205080204" pitchFamily="49" charset="-128"/>
              <a:ea typeface="ＭＳ ゴシック" panose="020B0609070205080204" pitchFamily="49" charset="-128"/>
            </a:endParaRPr>
          </a:p>
          <a:p>
            <a:endParaRPr kumimoji="1" lang="en-US" altLang="ja-JP" sz="20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２　人にやさしい「消費者の知恵」講座（小中学生）</a:t>
            </a:r>
            <a:endParaRPr lang="en-US" altLang="ja-JP" sz="36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３　人権週間にちなんだ人権講話（高校生）</a:t>
            </a:r>
            <a:endParaRPr lang="en-US" altLang="ja-JP" sz="36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４　人権週間にちなんだ啓発イベント（一般）</a:t>
            </a:r>
            <a:endParaRPr lang="en-US" altLang="ja-JP" sz="36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５　人権教室の見直し（幼児・小学生）</a:t>
            </a:r>
            <a:endParaRPr lang="en-US" altLang="ja-JP"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467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0270A62-1C4E-46C3-A8C7-0FAE7A2750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4066" y="2176321"/>
            <a:ext cx="9523868" cy="4367197"/>
          </a:xfrm>
          <a:prstGeom prst="rect">
            <a:avLst/>
          </a:prstGeom>
        </p:spPr>
      </p:pic>
      <p:sp>
        <p:nvSpPr>
          <p:cNvPr id="4" name="テキスト ボックス 3">
            <a:extLst>
              <a:ext uri="{FF2B5EF4-FFF2-40B4-BE49-F238E27FC236}">
                <a16:creationId xmlns:a16="http://schemas.microsoft.com/office/drawing/2014/main" id="{69A4BFEC-B013-4641-8E89-D757BD20AD9B}"/>
              </a:ext>
            </a:extLst>
          </p:cNvPr>
          <p:cNvSpPr txBox="1"/>
          <p:nvPr/>
        </p:nvSpPr>
        <p:spPr>
          <a:xfrm>
            <a:off x="623392" y="260648"/>
            <a:ext cx="10945216" cy="1938992"/>
          </a:xfrm>
          <a:prstGeom prst="rect">
            <a:avLst/>
          </a:prstGeom>
          <a:noFill/>
        </p:spPr>
        <p:txBody>
          <a:bodyPr wrap="square" rtlCol="0">
            <a:spAutoFit/>
          </a:bodyPr>
          <a:lstStyle/>
          <a:p>
            <a:r>
              <a:rPr kumimoji="1" lang="ja-JP" altLang="en-US" sz="4000" dirty="0">
                <a:latin typeface="ＭＳ ゴシック" panose="020B0609070205080204" pitchFamily="49" charset="-128"/>
                <a:ea typeface="ＭＳ ゴシック" panose="020B0609070205080204" pitchFamily="49" charset="-128"/>
              </a:rPr>
              <a:t>９月１０日</a:t>
            </a:r>
            <a:endParaRPr kumimoji="1" lang="en-US" altLang="ja-JP" sz="4000" dirty="0">
              <a:latin typeface="ＭＳ ゴシック" panose="020B0609070205080204" pitchFamily="49" charset="-128"/>
              <a:ea typeface="ＭＳ ゴシック" panose="020B0609070205080204" pitchFamily="49" charset="-128"/>
            </a:endParaRPr>
          </a:p>
          <a:p>
            <a:r>
              <a:rPr lang="ja-JP" altLang="en-US" sz="4000" dirty="0">
                <a:latin typeface="ＭＳ ゴシック" panose="020B0609070205080204" pitchFamily="49" charset="-128"/>
                <a:ea typeface="ＭＳ ゴシック" panose="020B0609070205080204" pitchFamily="49" charset="-128"/>
              </a:rPr>
              <a:t>　　人にやさしい０歳からの</a:t>
            </a:r>
            <a:endParaRPr lang="en-US" altLang="ja-JP" sz="4000" dirty="0">
              <a:latin typeface="ＭＳ ゴシック" panose="020B0609070205080204" pitchFamily="49" charset="-128"/>
              <a:ea typeface="ＭＳ ゴシック" panose="020B0609070205080204" pitchFamily="49" charset="-128"/>
            </a:endParaRPr>
          </a:p>
          <a:p>
            <a:r>
              <a:rPr lang="ja-JP" altLang="en-US" sz="4000" dirty="0">
                <a:latin typeface="ＭＳ ゴシック" panose="020B0609070205080204" pitchFamily="49" charset="-128"/>
                <a:ea typeface="ＭＳ ゴシック" panose="020B0609070205080204" pitchFamily="49" charset="-128"/>
              </a:rPr>
              <a:t>　　　　　　　　親子ではじめてコンサート</a:t>
            </a:r>
            <a:endParaRPr kumimoji="1" lang="ja-JP" altLang="en-US" sz="4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501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462A1FF-47C2-4E8E-AC9C-FAB4CE93E5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416" y="836712"/>
            <a:ext cx="10548547" cy="5117833"/>
          </a:xfrm>
          <a:prstGeom prst="rect">
            <a:avLst/>
          </a:prstGeom>
        </p:spPr>
      </p:pic>
    </p:spTree>
    <p:extLst>
      <p:ext uri="{BB962C8B-B14F-4D97-AF65-F5344CB8AC3E}">
        <p14:creationId xmlns:p14="http://schemas.microsoft.com/office/powerpoint/2010/main" val="42496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AB42BA1-1BA4-4430-8C79-DF0F0D56F4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4429" y="598376"/>
            <a:ext cx="9743142" cy="5661248"/>
          </a:xfrm>
          <a:prstGeom prst="rect">
            <a:avLst/>
          </a:prstGeom>
        </p:spPr>
      </p:pic>
    </p:spTree>
    <p:extLst>
      <p:ext uri="{BB962C8B-B14F-4D97-AF65-F5344CB8AC3E}">
        <p14:creationId xmlns:p14="http://schemas.microsoft.com/office/powerpoint/2010/main" val="360529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33EC83E-24A6-4F52-9685-2183874ED3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173" y="934357"/>
            <a:ext cx="11031653" cy="4989286"/>
          </a:xfrm>
          <a:prstGeom prst="rect">
            <a:avLst/>
          </a:prstGeom>
        </p:spPr>
      </p:pic>
    </p:spTree>
    <p:extLst>
      <p:ext uri="{BB962C8B-B14F-4D97-AF65-F5344CB8AC3E}">
        <p14:creationId xmlns:p14="http://schemas.microsoft.com/office/powerpoint/2010/main" val="411055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6B18F2-50D8-4D92-8639-00846A6DFC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408" y="1628800"/>
            <a:ext cx="10697302" cy="3850368"/>
          </a:xfrm>
          <a:prstGeom prst="rect">
            <a:avLst/>
          </a:prstGeom>
        </p:spPr>
      </p:pic>
    </p:spTree>
    <p:extLst>
      <p:ext uri="{BB962C8B-B14F-4D97-AF65-F5344CB8AC3E}">
        <p14:creationId xmlns:p14="http://schemas.microsoft.com/office/powerpoint/2010/main" val="153135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90DAF79-E57B-4EDB-9DBC-F64F5D8D2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596" y="1756975"/>
            <a:ext cx="6984776" cy="4694950"/>
          </a:xfrm>
          <a:prstGeom prst="rect">
            <a:avLst/>
          </a:prstGeom>
        </p:spPr>
      </p:pic>
      <p:sp>
        <p:nvSpPr>
          <p:cNvPr id="3" name="テキスト ボックス 2">
            <a:extLst>
              <a:ext uri="{FF2B5EF4-FFF2-40B4-BE49-F238E27FC236}">
                <a16:creationId xmlns:a16="http://schemas.microsoft.com/office/drawing/2014/main" id="{E0DC0694-861B-454C-BCFE-A1EDDC6C1802}"/>
              </a:ext>
            </a:extLst>
          </p:cNvPr>
          <p:cNvSpPr txBox="1"/>
          <p:nvPr/>
        </p:nvSpPr>
        <p:spPr>
          <a:xfrm>
            <a:off x="983432" y="428945"/>
            <a:ext cx="10513168" cy="1323439"/>
          </a:xfrm>
          <a:prstGeom prst="rect">
            <a:avLst/>
          </a:prstGeom>
          <a:noFill/>
        </p:spPr>
        <p:txBody>
          <a:bodyPr wrap="square" rtlCol="0">
            <a:spAutoFit/>
          </a:bodyPr>
          <a:lstStyle/>
          <a:p>
            <a:r>
              <a:rPr kumimoji="1" lang="ja-JP" altLang="en-US" sz="3600" dirty="0">
                <a:latin typeface="ＭＳ ゴシック" panose="020B0609070205080204" pitchFamily="49" charset="-128"/>
                <a:ea typeface="ＭＳ ゴシック" panose="020B0609070205080204" pitchFamily="49" charset="-128"/>
              </a:rPr>
              <a:t>　</a:t>
            </a:r>
            <a:r>
              <a:rPr kumimoji="1" lang="ja-JP" altLang="en-US" sz="4000" dirty="0">
                <a:latin typeface="ＭＳ ゴシック" panose="020B0609070205080204" pitchFamily="49" charset="-128"/>
                <a:ea typeface="ＭＳ ゴシック" panose="020B0609070205080204" pitchFamily="49" charset="-128"/>
              </a:rPr>
              <a:t>１０月２０日</a:t>
            </a:r>
            <a:endParaRPr kumimoji="1" lang="en-US" altLang="ja-JP" sz="40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a:t>
            </a:r>
            <a:r>
              <a:rPr lang="ja-JP" altLang="en-US" sz="4000" dirty="0">
                <a:latin typeface="ＭＳ ゴシック" panose="020B0609070205080204" pitchFamily="49" charset="-128"/>
                <a:ea typeface="ＭＳ ゴシック" panose="020B0609070205080204" pitchFamily="49" charset="-128"/>
              </a:rPr>
              <a:t>人にやさしい</a:t>
            </a:r>
            <a:r>
              <a:rPr kumimoji="1" lang="ja-JP" altLang="en-US" sz="4000" dirty="0">
                <a:latin typeface="ＭＳ ゴシック" panose="020B0609070205080204" pitchFamily="49" charset="-128"/>
                <a:ea typeface="ＭＳ ゴシック" panose="020B0609070205080204" pitchFamily="49" charset="-128"/>
              </a:rPr>
              <a:t>消費者の知恵講座</a:t>
            </a:r>
          </a:p>
        </p:txBody>
      </p:sp>
    </p:spTree>
    <p:extLst>
      <p:ext uri="{BB962C8B-B14F-4D97-AF65-F5344CB8AC3E}">
        <p14:creationId xmlns:p14="http://schemas.microsoft.com/office/powerpoint/2010/main" val="218834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A77C27-C027-42FD-A4C7-79041C8C7A41}"/>
              </a:ext>
            </a:extLst>
          </p:cNvPr>
          <p:cNvSpPr txBox="1"/>
          <p:nvPr/>
        </p:nvSpPr>
        <p:spPr>
          <a:xfrm>
            <a:off x="1415480" y="1916832"/>
            <a:ext cx="9865095" cy="3416320"/>
          </a:xfrm>
          <a:prstGeom prst="rect">
            <a:avLst/>
          </a:prstGeom>
          <a:noFill/>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rPr>
              <a:t>小学校４年生から中学校</a:t>
            </a:r>
            <a:r>
              <a:rPr lang="en-US" altLang="ja-JP" sz="3600" dirty="0">
                <a:latin typeface="ＭＳ ゴシック" panose="020B0609070205080204" pitchFamily="49" charset="-128"/>
                <a:ea typeface="ＭＳ ゴシック" panose="020B0609070205080204" pitchFamily="49" charset="-128"/>
              </a:rPr>
              <a:t>3</a:t>
            </a:r>
            <a:r>
              <a:rPr lang="ja-JP" altLang="en-US" sz="3600" dirty="0">
                <a:latin typeface="ＭＳ ゴシック" panose="020B0609070205080204" pitchFamily="49" charset="-128"/>
                <a:ea typeface="ＭＳ ゴシック" panose="020B0609070205080204" pitchFamily="49" charset="-128"/>
              </a:rPr>
              <a:t>年生までの児童が、職員の支援を受けながら、学力の向上、基本的な生活習慣の習得、信頼に基づく人間関係の構築などを目指して、概ね</a:t>
            </a:r>
            <a:r>
              <a:rPr lang="en-US" altLang="ja-JP" sz="3600" dirty="0">
                <a:latin typeface="ＭＳ ゴシック" panose="020B0609070205080204" pitchFamily="49" charset="-128"/>
                <a:ea typeface="ＭＳ ゴシック" panose="020B0609070205080204" pitchFamily="49" charset="-128"/>
              </a:rPr>
              <a:t>1</a:t>
            </a:r>
            <a:r>
              <a:rPr lang="ja-JP" altLang="en-US" sz="3600" dirty="0">
                <a:latin typeface="ＭＳ ゴシック" panose="020B0609070205080204" pitchFamily="49" charset="-128"/>
                <a:ea typeface="ＭＳ ゴシック" panose="020B0609070205080204" pitchFamily="49" charset="-128"/>
              </a:rPr>
              <a:t>年間の規則正しい集団生活を送りながら自分の将来についてじっくり考えるための児童自立支援施設である。</a:t>
            </a:r>
          </a:p>
        </p:txBody>
      </p:sp>
      <p:sp>
        <p:nvSpPr>
          <p:cNvPr id="3" name="テキスト ボックス 2">
            <a:extLst>
              <a:ext uri="{FF2B5EF4-FFF2-40B4-BE49-F238E27FC236}">
                <a16:creationId xmlns:a16="http://schemas.microsoft.com/office/drawing/2014/main" id="{160DF47A-1597-4CE2-B5F4-4C700F8ADCF3}"/>
              </a:ext>
            </a:extLst>
          </p:cNvPr>
          <p:cNvSpPr txBox="1"/>
          <p:nvPr/>
        </p:nvSpPr>
        <p:spPr>
          <a:xfrm>
            <a:off x="1991544" y="497437"/>
            <a:ext cx="9001000" cy="923330"/>
          </a:xfrm>
          <a:prstGeom prst="rect">
            <a:avLst/>
          </a:prstGeom>
          <a:noFill/>
        </p:spPr>
        <p:txBody>
          <a:bodyPr wrap="square" rtlCol="0">
            <a:spAutoFit/>
          </a:bodyPr>
          <a:lstStyle/>
          <a:p>
            <a:r>
              <a:rPr kumimoji="1" lang="ja-JP" altLang="en-US" sz="5400" dirty="0">
                <a:solidFill>
                  <a:srgbClr val="0000FF"/>
                </a:solidFill>
                <a:latin typeface="ＭＳ ゴシック" panose="020B0609070205080204" pitchFamily="49" charset="-128"/>
                <a:ea typeface="ＭＳ ゴシック" panose="020B0609070205080204" pitchFamily="49" charset="-128"/>
              </a:rPr>
              <a:t>愛知学園ってどんな施設？</a:t>
            </a:r>
          </a:p>
        </p:txBody>
      </p:sp>
      <p:sp>
        <p:nvSpPr>
          <p:cNvPr id="4" name="テキスト ボックス 3">
            <a:extLst>
              <a:ext uri="{FF2B5EF4-FFF2-40B4-BE49-F238E27FC236}">
                <a16:creationId xmlns:a16="http://schemas.microsoft.com/office/drawing/2014/main" id="{EB99695F-A8C2-4B28-9ACB-391CA02C01D4}"/>
              </a:ext>
            </a:extLst>
          </p:cNvPr>
          <p:cNvSpPr txBox="1"/>
          <p:nvPr/>
        </p:nvSpPr>
        <p:spPr>
          <a:xfrm>
            <a:off x="6672064" y="5588372"/>
            <a:ext cx="5040560" cy="523220"/>
          </a:xfrm>
          <a:prstGeom prst="rect">
            <a:avLst/>
          </a:prstGeom>
          <a:noFill/>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出典：愛知学園資料</a:t>
            </a:r>
          </a:p>
        </p:txBody>
      </p:sp>
    </p:spTree>
    <p:extLst>
      <p:ext uri="{BB962C8B-B14F-4D97-AF65-F5344CB8AC3E}">
        <p14:creationId xmlns:p14="http://schemas.microsoft.com/office/powerpoint/2010/main" val="20285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EF4362-E61D-47E2-8C42-56D4F04CF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6573" y="288032"/>
            <a:ext cx="8336128" cy="6453336"/>
          </a:xfrm>
          <a:prstGeom prst="rect">
            <a:avLst/>
          </a:prstGeom>
        </p:spPr>
      </p:pic>
    </p:spTree>
    <p:extLst>
      <p:ext uri="{BB962C8B-B14F-4D97-AF65-F5344CB8AC3E}">
        <p14:creationId xmlns:p14="http://schemas.microsoft.com/office/powerpoint/2010/main" val="370410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C:\Users\声の広報\Desktop\画像\広報4月号使用写真.jpg"/>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559496" y="692696"/>
            <a:ext cx="8503354" cy="5505475"/>
          </a:xfrm>
          <a:prstGeom prst="rect">
            <a:avLst/>
          </a:prstGeom>
          <a:noFill/>
          <a:ln>
            <a:noFill/>
          </a:ln>
        </p:spPr>
      </p:pic>
    </p:spTree>
    <p:extLst>
      <p:ext uri="{BB962C8B-B14F-4D97-AF65-F5344CB8AC3E}">
        <p14:creationId xmlns:p14="http://schemas.microsoft.com/office/powerpoint/2010/main" val="124450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8962B97-5BDA-4828-86FB-3F08D8714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08" y="762817"/>
            <a:ext cx="10157468" cy="5042447"/>
          </a:xfrm>
          <a:prstGeom prst="rect">
            <a:avLst/>
          </a:prstGeom>
        </p:spPr>
      </p:pic>
    </p:spTree>
    <p:extLst>
      <p:ext uri="{BB962C8B-B14F-4D97-AF65-F5344CB8AC3E}">
        <p14:creationId xmlns:p14="http://schemas.microsoft.com/office/powerpoint/2010/main" val="313680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7DAE56-A6EA-4C84-B6E5-8A932921FE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455" y="605558"/>
            <a:ext cx="9749081" cy="5847778"/>
          </a:xfrm>
          <a:prstGeom prst="rect">
            <a:avLst/>
          </a:prstGeom>
        </p:spPr>
      </p:pic>
    </p:spTree>
    <p:extLst>
      <p:ext uri="{BB962C8B-B14F-4D97-AF65-F5344CB8AC3E}">
        <p14:creationId xmlns:p14="http://schemas.microsoft.com/office/powerpoint/2010/main" val="208237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B3709A6-A70B-48C0-B563-4A5DB8C5EE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76" y="2852936"/>
            <a:ext cx="11214220" cy="2839902"/>
          </a:xfrm>
          <a:prstGeom prst="rect">
            <a:avLst/>
          </a:prstGeom>
        </p:spPr>
      </p:pic>
      <p:sp>
        <p:nvSpPr>
          <p:cNvPr id="3" name="テキスト ボックス 2">
            <a:extLst>
              <a:ext uri="{FF2B5EF4-FFF2-40B4-BE49-F238E27FC236}">
                <a16:creationId xmlns:a16="http://schemas.microsoft.com/office/drawing/2014/main" id="{ABDFB14F-68B9-4231-93A3-CB48D86B6057}"/>
              </a:ext>
            </a:extLst>
          </p:cNvPr>
          <p:cNvSpPr txBox="1"/>
          <p:nvPr/>
        </p:nvSpPr>
        <p:spPr>
          <a:xfrm>
            <a:off x="767408" y="476672"/>
            <a:ext cx="11214220" cy="2123658"/>
          </a:xfrm>
          <a:prstGeom prst="rect">
            <a:avLst/>
          </a:prstGeom>
          <a:noFill/>
        </p:spPr>
        <p:txBody>
          <a:bodyPr wrap="square" rtlCol="0">
            <a:spAutoFit/>
          </a:bodyPr>
          <a:lstStyle/>
          <a:p>
            <a:r>
              <a:rPr kumimoji="1" lang="ja-JP" altLang="en-US" sz="4400" dirty="0">
                <a:latin typeface="ＭＳ ゴシック" panose="020B0609070205080204" pitchFamily="49" charset="-128"/>
                <a:ea typeface="ＭＳ ゴシック" panose="020B0609070205080204" pitchFamily="49" charset="-128"/>
              </a:rPr>
              <a:t>１２月６日</a:t>
            </a:r>
            <a:endParaRPr kumimoji="1" lang="en-US" altLang="ja-JP" sz="4400" dirty="0">
              <a:latin typeface="ＭＳ ゴシック" panose="020B0609070205080204" pitchFamily="49" charset="-128"/>
              <a:ea typeface="ＭＳ ゴシック" panose="020B0609070205080204" pitchFamily="49" charset="-128"/>
            </a:endParaRPr>
          </a:p>
          <a:p>
            <a:r>
              <a:rPr lang="ja-JP" altLang="en-US" sz="4400" dirty="0">
                <a:latin typeface="ＭＳ ゴシック" panose="020B0609070205080204" pitchFamily="49" charset="-128"/>
                <a:ea typeface="ＭＳ ゴシック" panose="020B0609070205080204" pitchFamily="49" charset="-128"/>
              </a:rPr>
              <a:t>　人にやさしい０歳からの</a:t>
            </a:r>
            <a:endParaRPr lang="en-US" altLang="ja-JP" sz="4400" dirty="0">
              <a:latin typeface="ＭＳ ゴシック" panose="020B0609070205080204" pitchFamily="49" charset="-128"/>
              <a:ea typeface="ＭＳ ゴシック" panose="020B0609070205080204" pitchFamily="49" charset="-128"/>
            </a:endParaRPr>
          </a:p>
          <a:p>
            <a:r>
              <a:rPr lang="ja-JP" altLang="en-US" sz="4400" dirty="0">
                <a:latin typeface="ＭＳ ゴシック" panose="020B0609070205080204" pitchFamily="49" charset="-128"/>
                <a:ea typeface="ＭＳ ゴシック" panose="020B0609070205080204" pitchFamily="49" charset="-128"/>
              </a:rPr>
              <a:t>　　　　　　親子で楽しむ合唱コンサート</a:t>
            </a:r>
            <a:endParaRPr kumimoji="1" lang="ja-JP" altLang="en-US" sz="4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751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9547861-CA6A-42C9-9397-60DF2AFD92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9616" y="454360"/>
            <a:ext cx="6276191" cy="5949280"/>
          </a:xfrm>
          <a:prstGeom prst="rect">
            <a:avLst/>
          </a:prstGeom>
        </p:spPr>
      </p:pic>
    </p:spTree>
    <p:extLst>
      <p:ext uri="{BB962C8B-B14F-4D97-AF65-F5344CB8AC3E}">
        <p14:creationId xmlns:p14="http://schemas.microsoft.com/office/powerpoint/2010/main" val="261190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B2DC7FB-4942-47E8-916D-A21F37D19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416" y="620688"/>
            <a:ext cx="10585176" cy="5698318"/>
          </a:xfrm>
          <a:prstGeom prst="rect">
            <a:avLst/>
          </a:prstGeom>
        </p:spPr>
      </p:pic>
    </p:spTree>
    <p:extLst>
      <p:ext uri="{BB962C8B-B14F-4D97-AF65-F5344CB8AC3E}">
        <p14:creationId xmlns:p14="http://schemas.microsoft.com/office/powerpoint/2010/main" val="403604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99DB4A7-08A3-4442-A078-04ED8BF8FB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041" y="504056"/>
            <a:ext cx="10293527" cy="5877272"/>
          </a:xfrm>
          <a:prstGeom prst="rect">
            <a:avLst/>
          </a:prstGeom>
        </p:spPr>
      </p:pic>
    </p:spTree>
    <p:extLst>
      <p:ext uri="{BB962C8B-B14F-4D97-AF65-F5344CB8AC3E}">
        <p14:creationId xmlns:p14="http://schemas.microsoft.com/office/powerpoint/2010/main" val="291757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4908345-EB74-494A-940E-5DDCAE8D73C5}"/>
              </a:ext>
            </a:extLst>
          </p:cNvPr>
          <p:cNvSpPr txBox="1"/>
          <p:nvPr/>
        </p:nvSpPr>
        <p:spPr>
          <a:xfrm>
            <a:off x="996975" y="764704"/>
            <a:ext cx="4032448" cy="4401205"/>
          </a:xfrm>
          <a:prstGeom prst="rect">
            <a:avLst/>
          </a:prstGeom>
          <a:noFill/>
        </p:spPr>
        <p:txBody>
          <a:bodyPr wrap="square" rtlCol="0">
            <a:spAutoFit/>
          </a:bodyPr>
          <a:lstStyle/>
          <a:p>
            <a:pPr algn="ctr"/>
            <a:r>
              <a:rPr kumimoji="1" lang="ja-JP" altLang="en-US" sz="4000" dirty="0">
                <a:latin typeface="ＭＳ ゴシック" panose="020B0609070205080204" pitchFamily="49" charset="-128"/>
                <a:ea typeface="ＭＳ ゴシック" panose="020B0609070205080204" pitchFamily="49" charset="-128"/>
              </a:rPr>
              <a:t>第</a:t>
            </a:r>
            <a:r>
              <a:rPr kumimoji="1" lang="en-US" altLang="ja-JP" sz="4000" dirty="0">
                <a:latin typeface="ＭＳ ゴシック" panose="020B0609070205080204" pitchFamily="49" charset="-128"/>
                <a:ea typeface="ＭＳ ゴシック" panose="020B0609070205080204" pitchFamily="49" charset="-128"/>
              </a:rPr>
              <a:t>72</a:t>
            </a:r>
            <a:r>
              <a:rPr kumimoji="1" lang="ja-JP" altLang="en-US" sz="4000" dirty="0">
                <a:latin typeface="ＭＳ ゴシック" panose="020B0609070205080204" pitchFamily="49" charset="-128"/>
                <a:ea typeface="ＭＳ ゴシック" panose="020B0609070205080204" pitchFamily="49" charset="-128"/>
              </a:rPr>
              <a:t>回人権週間</a:t>
            </a:r>
            <a:endParaRPr kumimoji="1" lang="en-US" altLang="ja-JP" sz="4000" dirty="0">
              <a:latin typeface="ＭＳ ゴシック" panose="020B0609070205080204" pitchFamily="49" charset="-128"/>
              <a:ea typeface="ＭＳ ゴシック" panose="020B0609070205080204" pitchFamily="49" charset="-128"/>
            </a:endParaRPr>
          </a:p>
          <a:p>
            <a:pPr algn="ctr"/>
            <a:endParaRPr lang="en-US" altLang="ja-JP" sz="4000" dirty="0">
              <a:latin typeface="ＭＳ ゴシック" panose="020B0609070205080204" pitchFamily="49" charset="-128"/>
              <a:ea typeface="ＭＳ ゴシック" panose="020B0609070205080204" pitchFamily="49" charset="-128"/>
            </a:endParaRPr>
          </a:p>
          <a:p>
            <a:pPr algn="ctr"/>
            <a:r>
              <a:rPr kumimoji="1" lang="ja-JP" altLang="en-US" sz="4000" dirty="0">
                <a:latin typeface="ＭＳ ゴシック" panose="020B0609070205080204" pitchFamily="49" charset="-128"/>
                <a:ea typeface="ＭＳ ゴシック" panose="020B0609070205080204" pitchFamily="49" charset="-128"/>
              </a:rPr>
              <a:t>令和２年</a:t>
            </a:r>
            <a:endParaRPr kumimoji="1" lang="en-US" altLang="ja-JP" sz="4000" dirty="0">
              <a:latin typeface="ＭＳ ゴシック" panose="020B0609070205080204" pitchFamily="49" charset="-128"/>
              <a:ea typeface="ＭＳ ゴシック" panose="020B0609070205080204" pitchFamily="49" charset="-128"/>
            </a:endParaRPr>
          </a:p>
          <a:p>
            <a:pPr algn="ctr"/>
            <a:endParaRPr kumimoji="1" lang="en-US" altLang="ja-JP" sz="4000" dirty="0">
              <a:latin typeface="ＭＳ ゴシック" panose="020B0609070205080204" pitchFamily="49" charset="-128"/>
              <a:ea typeface="ＭＳ ゴシック" panose="020B0609070205080204" pitchFamily="49" charset="-128"/>
            </a:endParaRPr>
          </a:p>
          <a:p>
            <a:pPr algn="ctr"/>
            <a:r>
              <a:rPr kumimoji="1" lang="en-US" altLang="ja-JP" sz="4000" dirty="0">
                <a:latin typeface="ＭＳ ゴシック" panose="020B0609070205080204" pitchFamily="49" charset="-128"/>
                <a:ea typeface="ＭＳ ゴシック" panose="020B0609070205080204" pitchFamily="49" charset="-128"/>
              </a:rPr>
              <a:t>12</a:t>
            </a:r>
            <a:r>
              <a:rPr kumimoji="1" lang="ja-JP" altLang="en-US" sz="4000" dirty="0">
                <a:latin typeface="ＭＳ ゴシック" panose="020B0609070205080204" pitchFamily="49" charset="-128"/>
                <a:ea typeface="ＭＳ ゴシック" panose="020B0609070205080204" pitchFamily="49" charset="-128"/>
              </a:rPr>
              <a:t>月</a:t>
            </a:r>
            <a:r>
              <a:rPr kumimoji="1" lang="en-US" altLang="ja-JP" sz="4000" dirty="0">
                <a:latin typeface="ＭＳ ゴシック" panose="020B0609070205080204" pitchFamily="49" charset="-128"/>
                <a:ea typeface="ＭＳ ゴシック" panose="020B0609070205080204" pitchFamily="49" charset="-128"/>
              </a:rPr>
              <a:t>4</a:t>
            </a:r>
            <a:r>
              <a:rPr kumimoji="1" lang="ja-JP" altLang="en-US" sz="4000" dirty="0">
                <a:latin typeface="ＭＳ ゴシック" panose="020B0609070205080204" pitchFamily="49" charset="-128"/>
                <a:ea typeface="ＭＳ ゴシック" panose="020B0609070205080204" pitchFamily="49" charset="-128"/>
              </a:rPr>
              <a:t>日</a:t>
            </a:r>
            <a:endParaRPr kumimoji="1" lang="en-US" altLang="ja-JP" sz="4000" dirty="0">
              <a:latin typeface="ＭＳ ゴシック" panose="020B0609070205080204" pitchFamily="49" charset="-128"/>
              <a:ea typeface="ＭＳ ゴシック" panose="020B0609070205080204" pitchFamily="49" charset="-128"/>
            </a:endParaRPr>
          </a:p>
          <a:p>
            <a:pPr algn="ctr"/>
            <a:r>
              <a:rPr kumimoji="1" lang="ja-JP" altLang="en-US" sz="4000" dirty="0">
                <a:latin typeface="ＭＳ ゴシック" panose="020B0609070205080204" pitchFamily="49" charset="-128"/>
                <a:ea typeface="ＭＳ ゴシック" panose="020B0609070205080204" pitchFamily="49" charset="-128"/>
              </a:rPr>
              <a:t>～</a:t>
            </a:r>
            <a:endParaRPr kumimoji="1" lang="en-US" altLang="ja-JP" sz="4000" dirty="0">
              <a:latin typeface="ＭＳ ゴシック" panose="020B0609070205080204" pitchFamily="49" charset="-128"/>
              <a:ea typeface="ＭＳ ゴシック" panose="020B0609070205080204" pitchFamily="49" charset="-128"/>
            </a:endParaRPr>
          </a:p>
          <a:p>
            <a:pPr algn="ctr"/>
            <a:r>
              <a:rPr kumimoji="1" lang="en-US" altLang="ja-JP" sz="4000" dirty="0">
                <a:latin typeface="ＭＳ ゴシック" panose="020B0609070205080204" pitchFamily="49" charset="-128"/>
                <a:ea typeface="ＭＳ ゴシック" panose="020B0609070205080204" pitchFamily="49" charset="-128"/>
              </a:rPr>
              <a:t>12</a:t>
            </a:r>
            <a:r>
              <a:rPr kumimoji="1" lang="ja-JP" altLang="en-US" sz="4000" dirty="0">
                <a:latin typeface="ＭＳ ゴシック" panose="020B0609070205080204" pitchFamily="49" charset="-128"/>
                <a:ea typeface="ＭＳ ゴシック" panose="020B0609070205080204" pitchFamily="49" charset="-128"/>
              </a:rPr>
              <a:t>月</a:t>
            </a:r>
            <a:r>
              <a:rPr kumimoji="1" lang="en-US" altLang="ja-JP" sz="4000" dirty="0">
                <a:latin typeface="ＭＳ ゴシック" panose="020B0609070205080204" pitchFamily="49" charset="-128"/>
                <a:ea typeface="ＭＳ ゴシック" panose="020B0609070205080204" pitchFamily="49" charset="-128"/>
              </a:rPr>
              <a:t>10</a:t>
            </a:r>
            <a:r>
              <a:rPr kumimoji="1" lang="ja-JP" altLang="en-US" sz="4000" dirty="0">
                <a:latin typeface="ＭＳ ゴシック" panose="020B0609070205080204" pitchFamily="49" charset="-128"/>
                <a:ea typeface="ＭＳ ゴシック" panose="020B0609070205080204" pitchFamily="49" charset="-128"/>
              </a:rPr>
              <a:t>日</a:t>
            </a:r>
          </a:p>
        </p:txBody>
      </p:sp>
      <p:pic>
        <p:nvPicPr>
          <p:cNvPr id="4" name="図 3">
            <a:extLst>
              <a:ext uri="{FF2B5EF4-FFF2-40B4-BE49-F238E27FC236}">
                <a16:creationId xmlns:a16="http://schemas.microsoft.com/office/drawing/2014/main" id="{FB0A8291-6BDD-4990-B5F0-90EC15F374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7463" y="188640"/>
            <a:ext cx="6388622" cy="6408712"/>
          </a:xfrm>
          <a:prstGeom prst="rect">
            <a:avLst/>
          </a:prstGeom>
        </p:spPr>
      </p:pic>
    </p:spTree>
    <p:extLst>
      <p:ext uri="{BB962C8B-B14F-4D97-AF65-F5344CB8AC3E}">
        <p14:creationId xmlns:p14="http://schemas.microsoft.com/office/powerpoint/2010/main" val="349042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091DD4-046A-4AE4-962A-CA95C84B10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7608" y="1484784"/>
            <a:ext cx="6768752" cy="5134815"/>
          </a:xfrm>
          <a:prstGeom prst="rect">
            <a:avLst/>
          </a:prstGeom>
        </p:spPr>
      </p:pic>
      <p:sp>
        <p:nvSpPr>
          <p:cNvPr id="3" name="テキスト ボックス 2">
            <a:extLst>
              <a:ext uri="{FF2B5EF4-FFF2-40B4-BE49-F238E27FC236}">
                <a16:creationId xmlns:a16="http://schemas.microsoft.com/office/drawing/2014/main" id="{739A39D2-4286-41F9-B1C9-4613312ED1BB}"/>
              </a:ext>
            </a:extLst>
          </p:cNvPr>
          <p:cNvSpPr txBox="1"/>
          <p:nvPr/>
        </p:nvSpPr>
        <p:spPr>
          <a:xfrm>
            <a:off x="479376" y="-12068"/>
            <a:ext cx="10945216" cy="1323439"/>
          </a:xfrm>
          <a:prstGeom prst="rect">
            <a:avLst/>
          </a:prstGeom>
          <a:noFill/>
        </p:spPr>
        <p:txBody>
          <a:bodyPr wrap="square" rtlCol="0">
            <a:spAutoFit/>
          </a:bodyPr>
          <a:lstStyle/>
          <a:p>
            <a:r>
              <a:rPr kumimoji="1" lang="ja-JP" altLang="en-US" sz="4000" dirty="0">
                <a:latin typeface="ＭＳ ゴシック" panose="020B0609070205080204" pitchFamily="49" charset="-128"/>
                <a:ea typeface="ＭＳ ゴシック" panose="020B0609070205080204" pitchFamily="49" charset="-128"/>
              </a:rPr>
              <a:t>　１２月７日</a:t>
            </a:r>
            <a:endParaRPr kumimoji="1" lang="en-US" altLang="ja-JP" sz="4000" dirty="0">
              <a:latin typeface="ＭＳ ゴシック" panose="020B0609070205080204" pitchFamily="49" charset="-128"/>
              <a:ea typeface="ＭＳ ゴシック" panose="020B0609070205080204" pitchFamily="49" charset="-128"/>
            </a:endParaRPr>
          </a:p>
          <a:p>
            <a:r>
              <a:rPr lang="ja-JP" altLang="en-US" sz="4000" dirty="0">
                <a:latin typeface="ＭＳ ゴシック" panose="020B0609070205080204" pitchFamily="49" charset="-128"/>
                <a:ea typeface="ＭＳ ゴシック" panose="020B0609070205080204" pitchFamily="49" charset="-128"/>
              </a:rPr>
              <a:t>　　人権講話</a:t>
            </a:r>
            <a:r>
              <a:rPr kumimoji="1" lang="ja-JP" altLang="en-US" sz="4000" dirty="0">
                <a:latin typeface="ＭＳ ゴシック" panose="020B0609070205080204" pitchFamily="49" charset="-128"/>
                <a:ea typeface="ＭＳ ゴシック" panose="020B0609070205080204" pitchFamily="49" charset="-128"/>
              </a:rPr>
              <a:t>「自分を大切にしていますか」</a:t>
            </a:r>
          </a:p>
        </p:txBody>
      </p:sp>
    </p:spTree>
    <p:extLst>
      <p:ext uri="{BB962C8B-B14F-4D97-AF65-F5344CB8AC3E}">
        <p14:creationId xmlns:p14="http://schemas.microsoft.com/office/powerpoint/2010/main" val="265461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B8E946-4393-49C0-9C26-5EAFF42B43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544" y="419053"/>
            <a:ext cx="7863534" cy="6019894"/>
          </a:xfrm>
          <a:prstGeom prst="rect">
            <a:avLst/>
          </a:prstGeom>
        </p:spPr>
      </p:pic>
    </p:spTree>
    <p:extLst>
      <p:ext uri="{BB962C8B-B14F-4D97-AF65-F5344CB8AC3E}">
        <p14:creationId xmlns:p14="http://schemas.microsoft.com/office/powerpoint/2010/main" val="162991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8F08B79-7C5C-4619-86C9-47ECBB33F9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416" y="1412776"/>
            <a:ext cx="10858916" cy="4432595"/>
          </a:xfrm>
          <a:prstGeom prst="rect">
            <a:avLst/>
          </a:prstGeom>
        </p:spPr>
      </p:pic>
    </p:spTree>
    <p:extLst>
      <p:ext uri="{BB962C8B-B14F-4D97-AF65-F5344CB8AC3E}">
        <p14:creationId xmlns:p14="http://schemas.microsoft.com/office/powerpoint/2010/main" val="40742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G_6408(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2484" y="-3214413"/>
            <a:ext cx="8084180" cy="58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春代無題"/>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0865" y="2611316"/>
            <a:ext cx="5357614" cy="402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52484" y="-683"/>
            <a:ext cx="3228832" cy="474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kih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5360" y="-151313"/>
            <a:ext cx="3888432" cy="504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12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BEFB0BD-1346-482E-825B-F95F5F76C8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1759" y="288032"/>
            <a:ext cx="7408482" cy="6597352"/>
          </a:xfrm>
          <a:prstGeom prst="rect">
            <a:avLst/>
          </a:prstGeom>
        </p:spPr>
      </p:pic>
    </p:spTree>
    <p:extLst>
      <p:ext uri="{BB962C8B-B14F-4D97-AF65-F5344CB8AC3E}">
        <p14:creationId xmlns:p14="http://schemas.microsoft.com/office/powerpoint/2010/main" val="74506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8FBEC971-CD93-4C2A-9087-6C27C8956C0D}"/>
              </a:ext>
            </a:extLst>
          </p:cNvPr>
          <p:cNvSpPr txBox="1">
            <a:spLocks/>
          </p:cNvSpPr>
          <p:nvPr/>
        </p:nvSpPr>
        <p:spPr>
          <a:xfrm>
            <a:off x="1230568" y="782694"/>
            <a:ext cx="9761976" cy="538261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Font typeface="Arial" pitchFamily="34" charset="0"/>
              <a:buNone/>
            </a:pPr>
            <a:r>
              <a:rPr lang="ja-JP" altLang="en-US" sz="4000" dirty="0"/>
              <a:t>　</a:t>
            </a:r>
            <a:r>
              <a:rPr lang="ja-JP" altLang="en-US" sz="4000" dirty="0">
                <a:solidFill>
                  <a:srgbClr val="0000FF"/>
                </a:solidFill>
                <a:latin typeface="ＭＳ ゴシック" panose="020B0609070205080204" pitchFamily="49" charset="-128"/>
                <a:ea typeface="ＭＳ ゴシック" panose="020B0609070205080204" pitchFamily="49" charset="-128"/>
              </a:rPr>
              <a:t>人権とは</a:t>
            </a:r>
            <a:endParaRPr lang="en-US" altLang="ja-JP" sz="4000" dirty="0">
              <a:solidFill>
                <a:srgbClr val="0000FF"/>
              </a:solidFill>
              <a:latin typeface="ＭＳ ゴシック" panose="020B0609070205080204" pitchFamily="49" charset="-128"/>
              <a:ea typeface="ＭＳ ゴシック" panose="020B0609070205080204" pitchFamily="49" charset="-128"/>
            </a:endParaRPr>
          </a:p>
          <a:p>
            <a:pPr marL="0" indent="0">
              <a:buFont typeface="Arial" pitchFamily="34" charset="0"/>
              <a:buNone/>
            </a:pPr>
            <a:r>
              <a:rPr lang="ja-JP" altLang="en-US" sz="4000" dirty="0">
                <a:solidFill>
                  <a:schemeClr val="tx1"/>
                </a:solidFill>
                <a:latin typeface="ＭＳ ゴシック" panose="020B0609070205080204" pitchFamily="49" charset="-128"/>
                <a:ea typeface="ＭＳ ゴシック" panose="020B0609070205080204" pitchFamily="49" charset="-128"/>
              </a:rPr>
              <a:t>　　</a:t>
            </a:r>
            <a:r>
              <a:rPr lang="ja-JP" altLang="en-US" sz="3200" dirty="0">
                <a:solidFill>
                  <a:schemeClr val="tx1"/>
                </a:solidFill>
                <a:latin typeface="ＭＳ ゴシック" panose="020B0609070205080204" pitchFamily="49" charset="-128"/>
                <a:ea typeface="ＭＳ ゴシック" panose="020B0609070205080204" pitchFamily="49" charset="-128"/>
              </a:rPr>
              <a:t>誰もが人間らしく幸せに生きていくための権利　　　</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3200" dirty="0">
                <a:solidFill>
                  <a:schemeClr val="tx1"/>
                </a:solidFill>
                <a:latin typeface="ＭＳ ゴシック" panose="020B0609070205080204" pitchFamily="49" charset="-128"/>
                <a:ea typeface="ＭＳ ゴシック" panose="020B0609070205080204" pitchFamily="49" charset="-128"/>
              </a:rPr>
              <a:t>　 </a:t>
            </a:r>
            <a:r>
              <a:rPr lang="ja-JP" altLang="en-US" sz="3700" dirty="0">
                <a:solidFill>
                  <a:srgbClr val="0000FF"/>
                </a:solidFill>
                <a:latin typeface="ＭＳ ゴシック" panose="020B0609070205080204" pitchFamily="49" charset="-128"/>
                <a:ea typeface="ＭＳ ゴシック" panose="020B0609070205080204" pitchFamily="49" charset="-128"/>
              </a:rPr>
              <a:t>人権意識を高めるためには</a:t>
            </a:r>
            <a:endParaRPr lang="en-US" altLang="ja-JP" sz="3700" dirty="0">
              <a:solidFill>
                <a:srgbClr val="0000FF"/>
              </a:solidFill>
              <a:latin typeface="ＭＳ ゴシック" panose="020B0609070205080204" pitchFamily="49" charset="-128"/>
              <a:ea typeface="ＭＳ ゴシック" panose="020B0609070205080204" pitchFamily="49" charset="-128"/>
            </a:endParaRPr>
          </a:p>
          <a:p>
            <a:pPr marL="0" indent="0">
              <a:buNone/>
            </a:pPr>
            <a:r>
              <a:rPr lang="ja-JP" altLang="en-US" sz="3200" dirty="0">
                <a:solidFill>
                  <a:schemeClr val="tx1"/>
                </a:solidFill>
                <a:latin typeface="ＭＳ ゴシック" panose="020B0609070205080204" pitchFamily="49" charset="-128"/>
                <a:ea typeface="ＭＳ ゴシック" panose="020B0609070205080204" pitchFamily="49" charset="-128"/>
              </a:rPr>
              <a:t>　　 自分の気持ちに目を向け、自己表現ができる</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en-US" altLang="ja-JP" sz="3200" dirty="0">
                <a:solidFill>
                  <a:schemeClr val="tx1"/>
                </a:solidFill>
                <a:latin typeface="ＭＳ ゴシック" panose="020B0609070205080204" pitchFamily="49" charset="-128"/>
                <a:ea typeface="ＭＳ ゴシック" panose="020B0609070205080204" pitchFamily="49" charset="-128"/>
              </a:rPr>
              <a:t>     </a:t>
            </a:r>
            <a:r>
              <a:rPr lang="ja-JP" altLang="en-US" sz="3200" dirty="0">
                <a:solidFill>
                  <a:schemeClr val="tx1"/>
                </a:solidFill>
                <a:latin typeface="ＭＳ ゴシック" panose="020B0609070205080204" pitchFamily="49" charset="-128"/>
                <a:ea typeface="ＭＳ ゴシック" panose="020B0609070205080204" pitchFamily="49" charset="-128"/>
              </a:rPr>
              <a:t>ようにする</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4000" dirty="0">
                <a:solidFill>
                  <a:schemeClr val="tx1"/>
                </a:solidFill>
                <a:latin typeface="ＭＳ ゴシック" panose="020B0609070205080204" pitchFamily="49" charset="-128"/>
                <a:ea typeface="ＭＳ ゴシック" panose="020B0609070205080204" pitchFamily="49" charset="-128"/>
              </a:rPr>
              <a:t>　　　　　</a:t>
            </a:r>
            <a:endParaRPr lang="ja-JP" altLang="en-US" sz="4000" dirty="0">
              <a:solidFill>
                <a:srgbClr val="0000FF"/>
              </a:solidFill>
              <a:latin typeface="ＭＳ ゴシック" panose="020B0609070205080204" pitchFamily="49" charset="-128"/>
              <a:ea typeface="ＭＳ ゴシック" panose="020B0609070205080204" pitchFamily="49" charset="-128"/>
            </a:endParaRPr>
          </a:p>
          <a:p>
            <a:pPr marL="0" indent="0">
              <a:buFont typeface="Arial" pitchFamily="34" charset="0"/>
              <a:buNone/>
            </a:pPr>
            <a:r>
              <a:rPr lang="ja-JP" altLang="en-US" sz="3200" dirty="0">
                <a:solidFill>
                  <a:schemeClr val="tx1"/>
                </a:solidFill>
                <a:latin typeface="ＭＳ ゴシック" panose="020B0609070205080204" pitchFamily="49" charset="-128"/>
                <a:ea typeface="ＭＳ ゴシック" panose="020B0609070205080204" pitchFamily="49" charset="-128"/>
              </a:rPr>
              <a:t>　☆　自分も相手も大切にするが、自分を</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a:buFont typeface="Arial" pitchFamily="34" charset="0"/>
              <a:buNone/>
            </a:pPr>
            <a:r>
              <a:rPr lang="ja-JP" altLang="en-US" sz="3200" dirty="0">
                <a:solidFill>
                  <a:schemeClr val="tx1"/>
                </a:solidFill>
                <a:latin typeface="ＭＳ ゴシック" panose="020B0609070205080204" pitchFamily="49" charset="-128"/>
                <a:ea typeface="ＭＳ ゴシック" panose="020B0609070205080204" pitchFamily="49" charset="-128"/>
              </a:rPr>
              <a:t>　　　後回しにしない</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a:buFont typeface="Arial" pitchFamily="34" charset="0"/>
              <a:buNone/>
            </a:pPr>
            <a:r>
              <a:rPr lang="ja-JP" altLang="en-US" sz="3200" dirty="0">
                <a:solidFill>
                  <a:schemeClr val="tx1"/>
                </a:solidFill>
                <a:latin typeface="ＭＳ ゴシック" panose="020B0609070205080204" pitchFamily="49" charset="-128"/>
                <a:ea typeface="ＭＳ ゴシック" panose="020B0609070205080204" pitchFamily="49" charset="-128"/>
              </a:rPr>
              <a:t>　☆　</a:t>
            </a:r>
            <a:r>
              <a:rPr lang="en-US" altLang="ja-JP" sz="3200" dirty="0">
                <a:solidFill>
                  <a:schemeClr val="tx1"/>
                </a:solidFill>
                <a:latin typeface="ＭＳ ゴシック" panose="020B0609070205080204" pitchFamily="49" charset="-128"/>
                <a:ea typeface="ＭＳ ゴシック" panose="020B0609070205080204" pitchFamily="49" charset="-128"/>
              </a:rPr>
              <a:t>NO</a:t>
            </a:r>
            <a:r>
              <a:rPr lang="ja-JP" altLang="en-US" sz="3200" dirty="0">
                <a:solidFill>
                  <a:schemeClr val="tx1"/>
                </a:solidFill>
                <a:latin typeface="ＭＳ ゴシック" panose="020B0609070205080204" pitchFamily="49" charset="-128"/>
                <a:ea typeface="ＭＳ ゴシック" panose="020B0609070205080204" pitchFamily="49" charset="-128"/>
              </a:rPr>
              <a:t>と言いたいときに</a:t>
            </a:r>
            <a:r>
              <a:rPr lang="en-US" altLang="ja-JP" sz="3200" dirty="0">
                <a:solidFill>
                  <a:schemeClr val="tx1"/>
                </a:solidFill>
                <a:latin typeface="ＭＳ ゴシック" panose="020B0609070205080204" pitchFamily="49" charset="-128"/>
                <a:ea typeface="ＭＳ ゴシック" panose="020B0609070205080204" pitchFamily="49" charset="-128"/>
              </a:rPr>
              <a:t>NO</a:t>
            </a:r>
            <a:r>
              <a:rPr lang="ja-JP" altLang="en-US" sz="3200" dirty="0">
                <a:solidFill>
                  <a:schemeClr val="tx1"/>
                </a:solidFill>
                <a:latin typeface="ＭＳ ゴシック" panose="020B0609070205080204" pitchFamily="49" charset="-128"/>
                <a:ea typeface="ＭＳ ゴシック" panose="020B0609070205080204" pitchFamily="49" charset="-128"/>
              </a:rPr>
              <a:t>と言う</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a:buFont typeface="Arial" pitchFamily="34" charset="0"/>
              <a:buNone/>
            </a:pPr>
            <a:endParaRPr lang="ja-JP" altLang="en-US" sz="4000" dirty="0"/>
          </a:p>
        </p:txBody>
      </p:sp>
    </p:spTree>
    <p:extLst>
      <p:ext uri="{BB962C8B-B14F-4D97-AF65-F5344CB8AC3E}">
        <p14:creationId xmlns:p14="http://schemas.microsoft.com/office/powerpoint/2010/main" val="164224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BB8C74-9233-42C5-90DD-9E2AB7977625}"/>
              </a:ext>
            </a:extLst>
          </p:cNvPr>
          <p:cNvSpPr txBox="1"/>
          <p:nvPr/>
        </p:nvSpPr>
        <p:spPr>
          <a:xfrm>
            <a:off x="911424" y="404664"/>
            <a:ext cx="10225136" cy="6740307"/>
          </a:xfrm>
          <a:prstGeom prst="rect">
            <a:avLst/>
          </a:prstGeom>
          <a:noFill/>
        </p:spPr>
        <p:txBody>
          <a:bodyPr wrap="square" rtlCol="0">
            <a:spAutoFit/>
          </a:bodyPr>
          <a:lstStyle/>
          <a:p>
            <a:pPr algn="ctr"/>
            <a:r>
              <a:rPr kumimoji="1" lang="ja-JP" altLang="en-US" sz="3600" dirty="0">
                <a:latin typeface="ＭＳ ゴシック" panose="020B0609070205080204" pitchFamily="49" charset="-128"/>
                <a:ea typeface="ＭＳ ゴシック" panose="020B0609070205080204" pitchFamily="49" charset="-128"/>
              </a:rPr>
              <a:t>自分の気持ちがわかり表現できると</a:t>
            </a:r>
            <a:endParaRPr kumimoji="1" lang="en-US" altLang="ja-JP" sz="3600" dirty="0">
              <a:latin typeface="ＭＳ ゴシック" panose="020B0609070205080204" pitchFamily="49" charset="-128"/>
              <a:ea typeface="ＭＳ ゴシック" panose="020B0609070205080204" pitchFamily="49" charset="-128"/>
            </a:endParaRPr>
          </a:p>
          <a:p>
            <a:pPr algn="ctr"/>
            <a:r>
              <a:rPr lang="ja-JP" altLang="en-US" sz="3600" dirty="0">
                <a:latin typeface="ＭＳ ゴシック" panose="020B0609070205080204" pitchFamily="49" charset="-128"/>
                <a:ea typeface="ＭＳ ゴシック" panose="020B0609070205080204" pitchFamily="49" charset="-128"/>
              </a:rPr>
              <a:t>自分に優しくなれる</a:t>
            </a:r>
            <a:endParaRPr lang="en-US" altLang="ja-JP" sz="3600" dirty="0">
              <a:latin typeface="ＭＳ ゴシック" panose="020B0609070205080204" pitchFamily="49" charset="-128"/>
              <a:ea typeface="ＭＳ ゴシック" panose="020B0609070205080204" pitchFamily="49" charset="-128"/>
            </a:endParaRPr>
          </a:p>
          <a:p>
            <a:pPr algn="ctr"/>
            <a:r>
              <a:rPr kumimoji="1" lang="ja-JP" altLang="en-US" sz="5400" dirty="0">
                <a:latin typeface="ＭＳ ゴシック" panose="020B0609070205080204" pitchFamily="49" charset="-128"/>
                <a:ea typeface="ＭＳ ゴシック" panose="020B0609070205080204" pitchFamily="49" charset="-128"/>
              </a:rPr>
              <a:t>⇩</a:t>
            </a:r>
            <a:endParaRPr kumimoji="1" lang="en-US" altLang="ja-JP" sz="5400" dirty="0">
              <a:latin typeface="ＭＳ ゴシック" panose="020B0609070205080204" pitchFamily="49" charset="-128"/>
              <a:ea typeface="ＭＳ ゴシック" panose="020B0609070205080204" pitchFamily="49" charset="-128"/>
            </a:endParaRPr>
          </a:p>
          <a:p>
            <a:pPr algn="ctr"/>
            <a:r>
              <a:rPr lang="ja-JP" altLang="en-US" sz="3600" dirty="0">
                <a:latin typeface="ＭＳ ゴシック" panose="020B0609070205080204" pitchFamily="49" charset="-128"/>
                <a:ea typeface="ＭＳ ゴシック" panose="020B0609070205080204" pitchFamily="49" charset="-128"/>
              </a:rPr>
              <a:t>人にも優しく思いやりをもって接することが</a:t>
            </a:r>
            <a:endParaRPr lang="en-US" altLang="ja-JP" sz="3600" dirty="0">
              <a:latin typeface="ＭＳ ゴシック" panose="020B0609070205080204" pitchFamily="49" charset="-128"/>
              <a:ea typeface="ＭＳ ゴシック" panose="020B0609070205080204" pitchFamily="49" charset="-128"/>
            </a:endParaRPr>
          </a:p>
          <a:p>
            <a:pPr algn="ctr"/>
            <a:r>
              <a:rPr lang="ja-JP" altLang="en-US" sz="3600" dirty="0">
                <a:latin typeface="ＭＳ ゴシック" panose="020B0609070205080204" pitchFamily="49" charset="-128"/>
                <a:ea typeface="ＭＳ ゴシック" panose="020B0609070205080204" pitchFamily="49" charset="-128"/>
              </a:rPr>
              <a:t>できる</a:t>
            </a:r>
            <a:endParaRPr lang="en-US" altLang="ja-JP" sz="3600" dirty="0">
              <a:latin typeface="ＭＳ ゴシック" panose="020B0609070205080204" pitchFamily="49" charset="-128"/>
              <a:ea typeface="ＭＳ ゴシック" panose="020B0609070205080204" pitchFamily="49" charset="-128"/>
            </a:endParaRPr>
          </a:p>
          <a:p>
            <a:pPr algn="ctr"/>
            <a:r>
              <a:rPr kumimoji="1" lang="ja-JP" altLang="en-US" sz="5400" dirty="0">
                <a:latin typeface="ＭＳ ゴシック" panose="020B0609070205080204" pitchFamily="49" charset="-128"/>
                <a:ea typeface="ＭＳ ゴシック" panose="020B0609070205080204" pitchFamily="49" charset="-128"/>
              </a:rPr>
              <a:t>⇩</a:t>
            </a:r>
            <a:endParaRPr kumimoji="1" lang="en-US" altLang="ja-JP" sz="5400" dirty="0">
              <a:latin typeface="ＭＳ ゴシック" panose="020B0609070205080204" pitchFamily="49" charset="-128"/>
              <a:ea typeface="ＭＳ ゴシック" panose="020B0609070205080204" pitchFamily="49" charset="-128"/>
            </a:endParaRPr>
          </a:p>
          <a:p>
            <a:pPr algn="ctr"/>
            <a:r>
              <a:rPr lang="ja-JP" altLang="en-US" sz="3600" dirty="0">
                <a:latin typeface="ＭＳ ゴシック" panose="020B0609070205080204" pitchFamily="49" charset="-128"/>
                <a:ea typeface="ＭＳ ゴシック" panose="020B0609070205080204" pitchFamily="49" charset="-128"/>
              </a:rPr>
              <a:t>人権感覚が育まれる</a:t>
            </a:r>
            <a:endParaRPr lang="en-US" altLang="ja-JP" sz="3600" dirty="0">
              <a:latin typeface="ＭＳ ゴシック" panose="020B0609070205080204" pitchFamily="49" charset="-128"/>
              <a:ea typeface="ＭＳ ゴシック" panose="020B0609070205080204" pitchFamily="49" charset="-128"/>
            </a:endParaRPr>
          </a:p>
          <a:p>
            <a:pPr algn="ctr"/>
            <a:endParaRPr lang="en-US" altLang="ja-JP" sz="3600" dirty="0">
              <a:latin typeface="ＭＳ ゴシック" panose="020B0609070205080204" pitchFamily="49" charset="-128"/>
              <a:ea typeface="ＭＳ ゴシック" panose="020B0609070205080204" pitchFamily="49" charset="-128"/>
            </a:endParaRPr>
          </a:p>
          <a:p>
            <a:pPr algn="ctr"/>
            <a:r>
              <a:rPr lang="ja-JP" altLang="en-US" sz="4000" u="dbl" dirty="0">
                <a:solidFill>
                  <a:srgbClr val="0000FF"/>
                </a:solidFill>
                <a:uFill>
                  <a:solidFill>
                    <a:schemeClr val="tx1"/>
                  </a:solidFill>
                </a:uFill>
                <a:latin typeface="ＭＳ ゴシック" panose="020B0609070205080204" pitchFamily="49" charset="-128"/>
                <a:ea typeface="ＭＳ ゴシック" panose="020B0609070205080204" pitchFamily="49" charset="-128"/>
              </a:rPr>
              <a:t>自分の気持ちにまっすぐに向き合おう！</a:t>
            </a:r>
            <a:endParaRPr lang="en-US" altLang="ja-JP" sz="4000" u="dbl" dirty="0">
              <a:solidFill>
                <a:srgbClr val="0000FF"/>
              </a:solidFill>
              <a:uFill>
                <a:solidFill>
                  <a:schemeClr val="tx1"/>
                </a:solidFill>
              </a:uFill>
              <a:latin typeface="ＭＳ ゴシック" panose="020B0609070205080204" pitchFamily="49" charset="-128"/>
              <a:ea typeface="ＭＳ ゴシック" panose="020B0609070205080204" pitchFamily="49" charset="-128"/>
            </a:endParaRPr>
          </a:p>
          <a:p>
            <a:pPr algn="ctr"/>
            <a:endParaRPr lang="en-US" altLang="ja-JP" sz="3600" dirty="0">
              <a:latin typeface="ＭＳ ゴシック" panose="020B0609070205080204" pitchFamily="49" charset="-128"/>
              <a:ea typeface="ＭＳ ゴシック" panose="020B0609070205080204" pitchFamily="49" charset="-128"/>
            </a:endParaRPr>
          </a:p>
          <a:p>
            <a:endParaRPr kumimoji="1" lang="en-US" altLang="ja-JP" dirty="0"/>
          </a:p>
          <a:p>
            <a:endParaRPr kumimoji="1" lang="ja-JP" altLang="en-US" dirty="0"/>
          </a:p>
        </p:txBody>
      </p:sp>
    </p:spTree>
    <p:extLst>
      <p:ext uri="{BB962C8B-B14F-4D97-AF65-F5344CB8AC3E}">
        <p14:creationId xmlns:p14="http://schemas.microsoft.com/office/powerpoint/2010/main" val="339762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CE18614-BA6A-4410-8CD8-92DC8541AD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0825" y="260648"/>
            <a:ext cx="6950349" cy="5961137"/>
          </a:xfrm>
          <a:prstGeom prst="rect">
            <a:avLst/>
          </a:prstGeom>
        </p:spPr>
      </p:pic>
    </p:spTree>
    <p:extLst>
      <p:ext uri="{BB962C8B-B14F-4D97-AF65-F5344CB8AC3E}">
        <p14:creationId xmlns:p14="http://schemas.microsoft.com/office/powerpoint/2010/main" val="215303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5F43810-F664-4FD4-96C7-D245B80AB8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304" y="632816"/>
            <a:ext cx="11363391" cy="5592367"/>
          </a:xfrm>
          <a:prstGeom prst="rect">
            <a:avLst/>
          </a:prstGeom>
        </p:spPr>
      </p:pic>
    </p:spTree>
    <p:extLst>
      <p:ext uri="{BB962C8B-B14F-4D97-AF65-F5344CB8AC3E}">
        <p14:creationId xmlns:p14="http://schemas.microsoft.com/office/powerpoint/2010/main" val="344782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555EA5C-57D0-4940-A824-EECA13A2E6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9430" y="287878"/>
            <a:ext cx="7293140" cy="6282244"/>
          </a:xfrm>
          <a:prstGeom prst="rect">
            <a:avLst/>
          </a:prstGeom>
        </p:spPr>
      </p:pic>
      <p:sp>
        <p:nvSpPr>
          <p:cNvPr id="3" name="テキスト ボックス 2">
            <a:extLst>
              <a:ext uri="{FF2B5EF4-FFF2-40B4-BE49-F238E27FC236}">
                <a16:creationId xmlns:a16="http://schemas.microsoft.com/office/drawing/2014/main" id="{E269DACD-502A-454E-B0B3-E044E285254C}"/>
              </a:ext>
            </a:extLst>
          </p:cNvPr>
          <p:cNvSpPr txBox="1"/>
          <p:nvPr/>
        </p:nvSpPr>
        <p:spPr>
          <a:xfrm>
            <a:off x="2855640" y="548680"/>
            <a:ext cx="6336704" cy="769441"/>
          </a:xfrm>
          <a:prstGeom prst="rect">
            <a:avLst/>
          </a:prstGeom>
          <a:noFill/>
        </p:spPr>
        <p:txBody>
          <a:bodyPr wrap="square" rtlCol="0">
            <a:spAutoFit/>
          </a:bodyPr>
          <a:lstStyle/>
          <a:p>
            <a:pPr algn="ctr"/>
            <a:r>
              <a:rPr kumimoji="1" lang="ja-JP" altLang="en-US" sz="4400" dirty="0">
                <a:solidFill>
                  <a:schemeClr val="bg1"/>
                </a:solidFill>
                <a:latin typeface="ＭＳ ゴシック" panose="020B0609070205080204" pitchFamily="49" charset="-128"/>
                <a:ea typeface="ＭＳ ゴシック" panose="020B0609070205080204" pitchFamily="49" charset="-128"/>
              </a:rPr>
              <a:t>その後のうさぎとかめ</a:t>
            </a:r>
          </a:p>
        </p:txBody>
      </p:sp>
    </p:spTree>
    <p:extLst>
      <p:ext uri="{BB962C8B-B14F-4D97-AF65-F5344CB8AC3E}">
        <p14:creationId xmlns:p14="http://schemas.microsoft.com/office/powerpoint/2010/main" val="135160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3EFBA7A-5642-442C-85BB-3B29D46B7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9656" y="943254"/>
            <a:ext cx="6120680" cy="5929985"/>
          </a:xfrm>
          <a:prstGeom prst="rect">
            <a:avLst/>
          </a:prstGeom>
        </p:spPr>
      </p:pic>
      <p:sp>
        <p:nvSpPr>
          <p:cNvPr id="3" name="テキスト ボックス 2">
            <a:extLst>
              <a:ext uri="{FF2B5EF4-FFF2-40B4-BE49-F238E27FC236}">
                <a16:creationId xmlns:a16="http://schemas.microsoft.com/office/drawing/2014/main" id="{737CE841-098E-4C22-A5CA-2C64D15A9121}"/>
              </a:ext>
            </a:extLst>
          </p:cNvPr>
          <p:cNvSpPr txBox="1"/>
          <p:nvPr/>
        </p:nvSpPr>
        <p:spPr>
          <a:xfrm>
            <a:off x="1559496" y="291599"/>
            <a:ext cx="8712968" cy="646331"/>
          </a:xfrm>
          <a:prstGeom prst="rect">
            <a:avLst/>
          </a:prstGeom>
          <a:noFill/>
        </p:spPr>
        <p:txBody>
          <a:bodyPr wrap="square" rtlCol="0">
            <a:spAutoFit/>
          </a:bodyPr>
          <a:lstStyle/>
          <a:p>
            <a:pPr algn="ctr"/>
            <a:r>
              <a:rPr kumimoji="1" lang="ja-JP" altLang="en-US" sz="3600" dirty="0">
                <a:latin typeface="ＭＳ ゴシック" panose="020B0609070205080204" pitchFamily="49" charset="-128"/>
                <a:ea typeface="ＭＳ ゴシック" panose="020B0609070205080204" pitchFamily="49" charset="-128"/>
              </a:rPr>
              <a:t>教材「プレゼント」　テーマはいじめ</a:t>
            </a:r>
          </a:p>
        </p:txBody>
      </p:sp>
    </p:spTree>
    <p:extLst>
      <p:ext uri="{BB962C8B-B14F-4D97-AF65-F5344CB8AC3E}">
        <p14:creationId xmlns:p14="http://schemas.microsoft.com/office/powerpoint/2010/main" val="1689431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9496" y="188640"/>
            <a:ext cx="8700459" cy="6525344"/>
          </a:xfrm>
          <a:prstGeom prst="rect">
            <a:avLst/>
          </a:prstGeom>
        </p:spPr>
      </p:pic>
    </p:spTree>
    <p:extLst>
      <p:ext uri="{BB962C8B-B14F-4D97-AF65-F5344CB8AC3E}">
        <p14:creationId xmlns:p14="http://schemas.microsoft.com/office/powerpoint/2010/main" val="1118749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981776F6-F205-4CE6-A7E7-7A1974B9E402}"/>
              </a:ext>
            </a:extLst>
          </p:cNvPr>
          <p:cNvSpPr/>
          <p:nvPr/>
        </p:nvSpPr>
        <p:spPr>
          <a:xfrm>
            <a:off x="767408" y="620688"/>
            <a:ext cx="5616624" cy="1296144"/>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ＭＳ ゴシック" panose="020B0609070205080204" pitchFamily="49" charset="-128"/>
                <a:ea typeface="ＭＳ ゴシック" panose="020B0609070205080204" pitchFamily="49" charset="-128"/>
              </a:rPr>
              <a:t>命はたいせつ</a:t>
            </a:r>
          </a:p>
        </p:txBody>
      </p:sp>
      <p:sp>
        <p:nvSpPr>
          <p:cNvPr id="4" name="楕円 3">
            <a:extLst>
              <a:ext uri="{FF2B5EF4-FFF2-40B4-BE49-F238E27FC236}">
                <a16:creationId xmlns:a16="http://schemas.microsoft.com/office/drawing/2014/main" id="{330F6564-C286-48FE-876C-E970B7EF315B}"/>
              </a:ext>
            </a:extLst>
          </p:cNvPr>
          <p:cNvSpPr/>
          <p:nvPr/>
        </p:nvSpPr>
        <p:spPr>
          <a:xfrm>
            <a:off x="5983916" y="1484784"/>
            <a:ext cx="5616624" cy="1296144"/>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atin typeface="ＭＳ ゴシック" panose="020B0609070205080204" pitchFamily="49" charset="-128"/>
                <a:ea typeface="ＭＳ ゴシック" panose="020B0609070205080204" pitchFamily="49" charset="-128"/>
              </a:rPr>
              <a:t>違いを認める</a:t>
            </a:r>
            <a:endParaRPr kumimoji="1" lang="ja-JP" altLang="en-US" sz="4400" dirty="0">
              <a:latin typeface="ＭＳ ゴシック" panose="020B0609070205080204" pitchFamily="49" charset="-128"/>
              <a:ea typeface="ＭＳ ゴシック" panose="020B0609070205080204" pitchFamily="49" charset="-128"/>
            </a:endParaRPr>
          </a:p>
        </p:txBody>
      </p:sp>
      <p:sp>
        <p:nvSpPr>
          <p:cNvPr id="5" name="楕円 4">
            <a:extLst>
              <a:ext uri="{FF2B5EF4-FFF2-40B4-BE49-F238E27FC236}">
                <a16:creationId xmlns:a16="http://schemas.microsoft.com/office/drawing/2014/main" id="{71D17C1D-DC24-4A03-BA09-69873FB8C12F}"/>
              </a:ext>
            </a:extLst>
          </p:cNvPr>
          <p:cNvSpPr/>
          <p:nvPr/>
        </p:nvSpPr>
        <p:spPr>
          <a:xfrm>
            <a:off x="551384" y="2801283"/>
            <a:ext cx="7776864" cy="12961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atin typeface="ＭＳ ゴシック" panose="020B0609070205080204" pitchFamily="49" charset="-128"/>
                <a:ea typeface="ＭＳ ゴシック" panose="020B0609070205080204" pitchFamily="49" charset="-128"/>
              </a:rPr>
              <a:t>自分も相手も大切に</a:t>
            </a:r>
            <a:endParaRPr kumimoji="1" lang="ja-JP" altLang="en-US" sz="4400" dirty="0">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268C04EA-ED8F-4F05-AAAA-243A877A4585}"/>
              </a:ext>
            </a:extLst>
          </p:cNvPr>
          <p:cNvPicPr>
            <a:picLocks noChangeAspect="1"/>
          </p:cNvPicPr>
          <p:nvPr/>
        </p:nvPicPr>
        <p:blipFill>
          <a:blip r:embed="rId3"/>
          <a:stretch>
            <a:fillRect/>
          </a:stretch>
        </p:blipFill>
        <p:spPr>
          <a:xfrm>
            <a:off x="3305828" y="4437112"/>
            <a:ext cx="5486400" cy="1962150"/>
          </a:xfrm>
          <a:prstGeom prst="rect">
            <a:avLst/>
          </a:prstGeom>
        </p:spPr>
      </p:pic>
    </p:spTree>
    <p:extLst>
      <p:ext uri="{BB962C8B-B14F-4D97-AF65-F5344CB8AC3E}">
        <p14:creationId xmlns:p14="http://schemas.microsoft.com/office/powerpoint/2010/main" val="2169980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0504" y="188640"/>
            <a:ext cx="4211960" cy="3158970"/>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0504" y="3429000"/>
            <a:ext cx="4283968" cy="3212976"/>
          </a:xfrm>
          <a:prstGeom prst="rect">
            <a:avLst/>
          </a:prstGeom>
        </p:spPr>
      </p:pic>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500" y="153398"/>
            <a:ext cx="5021415" cy="3347610"/>
          </a:xfrm>
          <a:prstGeom prst="rect">
            <a:avLst/>
          </a:prstGeom>
        </p:spPr>
      </p:pic>
      <p:pic>
        <p:nvPicPr>
          <p:cNvPr id="5" name="図 4">
            <a:extLst>
              <a:ext uri="{FF2B5EF4-FFF2-40B4-BE49-F238E27FC236}">
                <a16:creationId xmlns:a16="http://schemas.microsoft.com/office/drawing/2014/main" id="{4B2DC7FB-4942-47E8-916D-A21F37D190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9416" y="3573016"/>
            <a:ext cx="5065521" cy="2726922"/>
          </a:xfrm>
          <a:prstGeom prst="rect">
            <a:avLst/>
          </a:prstGeom>
        </p:spPr>
      </p:pic>
    </p:spTree>
    <p:extLst>
      <p:ext uri="{BB962C8B-B14F-4D97-AF65-F5344CB8AC3E}">
        <p14:creationId xmlns:p14="http://schemas.microsoft.com/office/powerpoint/2010/main" val="267362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広報7月号使用写真"/>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1464" y="548680"/>
            <a:ext cx="9733119"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32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1B85559-E119-47F2-A370-15E760736A8A}"/>
              </a:ext>
            </a:extLst>
          </p:cNvPr>
          <p:cNvSpPr/>
          <p:nvPr/>
        </p:nvSpPr>
        <p:spPr>
          <a:xfrm>
            <a:off x="4547828" y="2492896"/>
            <a:ext cx="2952328" cy="1872208"/>
          </a:xfrm>
          <a:prstGeom prst="rect">
            <a:avLst/>
          </a:prstGeom>
          <a:ln w="317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a:latin typeface="ＭＳ ゴシック" panose="020B0609070205080204" pitchFamily="49" charset="-128"/>
                <a:ea typeface="ＭＳ ゴシック" panose="020B0609070205080204" pitchFamily="49" charset="-128"/>
              </a:rPr>
              <a:t>人権意識</a:t>
            </a:r>
            <a:endParaRPr kumimoji="1" lang="en-US" altLang="ja-JP" sz="4000" dirty="0">
              <a:latin typeface="ＭＳ ゴシック" panose="020B0609070205080204" pitchFamily="49" charset="-128"/>
              <a:ea typeface="ＭＳ ゴシック" panose="020B0609070205080204" pitchFamily="49" charset="-128"/>
            </a:endParaRPr>
          </a:p>
          <a:p>
            <a:pPr algn="ctr"/>
            <a:r>
              <a:rPr lang="ja-JP" altLang="en-US" sz="4000" dirty="0">
                <a:latin typeface="ＭＳ ゴシック" panose="020B0609070205080204" pitchFamily="49" charset="-128"/>
                <a:ea typeface="ＭＳ ゴシック" panose="020B0609070205080204" pitchFamily="49" charset="-128"/>
              </a:rPr>
              <a:t>人権尊重</a:t>
            </a:r>
            <a:endParaRPr lang="en-US" altLang="ja-JP" sz="4000" dirty="0">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8651955C-6C94-481F-B02C-CD0A7797557A}"/>
              </a:ext>
            </a:extLst>
          </p:cNvPr>
          <p:cNvSpPr/>
          <p:nvPr/>
        </p:nvSpPr>
        <p:spPr>
          <a:xfrm>
            <a:off x="1534645" y="568756"/>
            <a:ext cx="3816424" cy="1440160"/>
          </a:xfrm>
          <a:prstGeom prst="ellipse">
            <a:avLst/>
          </a:prstGeom>
          <a:solidFill>
            <a:srgbClr val="7030A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お互いを知る</a:t>
            </a:r>
          </a:p>
        </p:txBody>
      </p:sp>
      <p:sp>
        <p:nvSpPr>
          <p:cNvPr id="5" name="楕円 4">
            <a:extLst>
              <a:ext uri="{FF2B5EF4-FFF2-40B4-BE49-F238E27FC236}">
                <a16:creationId xmlns:a16="http://schemas.microsoft.com/office/drawing/2014/main" id="{DDCBAAAB-CECD-40A3-9B39-B3CBA4268437}"/>
              </a:ext>
            </a:extLst>
          </p:cNvPr>
          <p:cNvSpPr/>
          <p:nvPr/>
        </p:nvSpPr>
        <p:spPr>
          <a:xfrm>
            <a:off x="6168008" y="643531"/>
            <a:ext cx="3816424" cy="144016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latin typeface="ＭＳ ゴシック" panose="020B0609070205080204" pitchFamily="49" charset="-128"/>
                <a:ea typeface="ＭＳ ゴシック" panose="020B0609070205080204" pitchFamily="49" charset="-128"/>
              </a:rPr>
              <a:t>思いやる</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6" name="楕円 5">
            <a:extLst>
              <a:ext uri="{FF2B5EF4-FFF2-40B4-BE49-F238E27FC236}">
                <a16:creationId xmlns:a16="http://schemas.microsoft.com/office/drawing/2014/main" id="{6836D7B8-3A45-4863-BE6A-B7D8163377CF}"/>
              </a:ext>
            </a:extLst>
          </p:cNvPr>
          <p:cNvSpPr/>
          <p:nvPr/>
        </p:nvSpPr>
        <p:spPr>
          <a:xfrm>
            <a:off x="385062" y="2232669"/>
            <a:ext cx="3816424" cy="1440160"/>
          </a:xfrm>
          <a:prstGeom prst="ellipse">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latin typeface="ＭＳ ゴシック" panose="020B0609070205080204" pitchFamily="49" charset="-128"/>
                <a:ea typeface="ＭＳ ゴシック" panose="020B0609070205080204" pitchFamily="49" charset="-128"/>
              </a:rPr>
              <a:t>学ぶ</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7" name="楕円 6">
            <a:extLst>
              <a:ext uri="{FF2B5EF4-FFF2-40B4-BE49-F238E27FC236}">
                <a16:creationId xmlns:a16="http://schemas.microsoft.com/office/drawing/2014/main" id="{2DDD33F3-093B-451F-ABDB-A40E85B858B5}"/>
              </a:ext>
            </a:extLst>
          </p:cNvPr>
          <p:cNvSpPr/>
          <p:nvPr/>
        </p:nvSpPr>
        <p:spPr>
          <a:xfrm>
            <a:off x="7752184" y="2492896"/>
            <a:ext cx="3816424" cy="1440160"/>
          </a:xfrm>
          <a:prstGeom prst="ellipse">
            <a:avLst/>
          </a:prstGeom>
          <a:solidFill>
            <a:srgbClr val="FF66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latin typeface="ＭＳ ゴシック" panose="020B0609070205080204" pitchFamily="49" charset="-128"/>
                <a:ea typeface="ＭＳ ゴシック" panose="020B0609070205080204" pitchFamily="49" charset="-128"/>
              </a:rPr>
              <a:t>認め合う</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8" name="楕円 7">
            <a:extLst>
              <a:ext uri="{FF2B5EF4-FFF2-40B4-BE49-F238E27FC236}">
                <a16:creationId xmlns:a16="http://schemas.microsoft.com/office/drawing/2014/main" id="{63608FE3-5DA0-488C-BEB5-CF4D523A4F88}"/>
              </a:ext>
            </a:extLst>
          </p:cNvPr>
          <p:cNvSpPr/>
          <p:nvPr/>
        </p:nvSpPr>
        <p:spPr>
          <a:xfrm>
            <a:off x="488859" y="4113077"/>
            <a:ext cx="3816424" cy="1440160"/>
          </a:xfrm>
          <a:prstGeom prst="ellipse">
            <a:avLst/>
          </a:prstGeom>
          <a:solidFill>
            <a:srgbClr val="6699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latin typeface="ＭＳ ゴシック" panose="020B0609070205080204" pitchFamily="49" charset="-128"/>
                <a:ea typeface="ＭＳ ゴシック" panose="020B0609070205080204" pitchFamily="49" charset="-128"/>
              </a:rPr>
              <a:t>やさしくする</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9" name="楕円 8">
            <a:extLst>
              <a:ext uri="{FF2B5EF4-FFF2-40B4-BE49-F238E27FC236}">
                <a16:creationId xmlns:a16="http://schemas.microsoft.com/office/drawing/2014/main" id="{F5D861A3-B2BC-441D-8B5C-FEF58FAC4B93}"/>
              </a:ext>
            </a:extLst>
          </p:cNvPr>
          <p:cNvSpPr/>
          <p:nvPr/>
        </p:nvSpPr>
        <p:spPr>
          <a:xfrm>
            <a:off x="7742701" y="4320902"/>
            <a:ext cx="3816424" cy="1440160"/>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latin typeface="ＭＳ ゴシック" panose="020B0609070205080204" pitchFamily="49" charset="-128"/>
                <a:ea typeface="ＭＳ ゴシック" panose="020B0609070205080204" pitchFamily="49" charset="-128"/>
              </a:rPr>
              <a:t>人を育む</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10" name="楕円 9">
            <a:extLst>
              <a:ext uri="{FF2B5EF4-FFF2-40B4-BE49-F238E27FC236}">
                <a16:creationId xmlns:a16="http://schemas.microsoft.com/office/drawing/2014/main" id="{83365324-5E3D-4821-AEC4-ADBA82BCA5B0}"/>
              </a:ext>
            </a:extLst>
          </p:cNvPr>
          <p:cNvSpPr/>
          <p:nvPr/>
        </p:nvSpPr>
        <p:spPr>
          <a:xfrm>
            <a:off x="3917233" y="5104699"/>
            <a:ext cx="3816424" cy="1440160"/>
          </a:xfrm>
          <a:prstGeom prst="ellipse">
            <a:avLst/>
          </a:prstGeom>
          <a:solidFill>
            <a:srgbClr val="24FC5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latin typeface="ＭＳ ゴシック" panose="020B0609070205080204" pitchFamily="49" charset="-128"/>
                <a:ea typeface="ＭＳ ゴシック" panose="020B0609070205080204" pitchFamily="49" charset="-128"/>
              </a:rPr>
              <a:t>地道な活動</a:t>
            </a:r>
            <a:endParaRPr kumimoji="1" lang="ja-JP" altLang="en-US" sz="3200" dirty="0">
              <a:latin typeface="ＭＳ ゴシック" panose="020B0609070205080204" pitchFamily="49" charset="-128"/>
              <a:ea typeface="ＭＳ ゴシック" panose="020B0609070205080204" pitchFamily="49" charset="-128"/>
            </a:endParaRPr>
          </a:p>
        </p:txBody>
      </p:sp>
      <p:cxnSp>
        <p:nvCxnSpPr>
          <p:cNvPr id="12" name="直線コネクタ 11">
            <a:extLst>
              <a:ext uri="{FF2B5EF4-FFF2-40B4-BE49-F238E27FC236}">
                <a16:creationId xmlns:a16="http://schemas.microsoft.com/office/drawing/2014/main" id="{3E9A280B-87EC-4DCB-9D05-F6DF601C3C5A}"/>
              </a:ext>
            </a:extLst>
          </p:cNvPr>
          <p:cNvCxnSpPr>
            <a:cxnSpLocks/>
            <a:stCxn id="3" idx="2"/>
            <a:endCxn id="10" idx="0"/>
          </p:cNvCxnSpPr>
          <p:nvPr/>
        </p:nvCxnSpPr>
        <p:spPr>
          <a:xfrm flipH="1">
            <a:off x="5825445" y="4365104"/>
            <a:ext cx="198547" cy="7395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E5CE2F5F-5DEA-4949-957F-D8F825A18659}"/>
              </a:ext>
            </a:extLst>
          </p:cNvPr>
          <p:cNvCxnSpPr>
            <a:cxnSpLocks/>
          </p:cNvCxnSpPr>
          <p:nvPr/>
        </p:nvCxnSpPr>
        <p:spPr>
          <a:xfrm flipV="1">
            <a:off x="6384032" y="1772816"/>
            <a:ext cx="288032"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46BB525-2A8B-43CE-83BD-FDD79C2472BE}"/>
              </a:ext>
            </a:extLst>
          </p:cNvPr>
          <p:cNvCxnSpPr/>
          <p:nvPr/>
        </p:nvCxnSpPr>
        <p:spPr>
          <a:xfrm flipH="1" flipV="1">
            <a:off x="4871864" y="1772816"/>
            <a:ext cx="432048"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71430C4-1C66-4D37-9DF7-B8248AE3DA93}"/>
              </a:ext>
            </a:extLst>
          </p:cNvPr>
          <p:cNvCxnSpPr>
            <a:cxnSpLocks/>
          </p:cNvCxnSpPr>
          <p:nvPr/>
        </p:nvCxnSpPr>
        <p:spPr>
          <a:xfrm flipH="1" flipV="1">
            <a:off x="3971832" y="3284984"/>
            <a:ext cx="57600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59EC14C-42AF-477C-ABD3-1C727273153E}"/>
              </a:ext>
            </a:extLst>
          </p:cNvPr>
          <p:cNvCxnSpPr/>
          <p:nvPr/>
        </p:nvCxnSpPr>
        <p:spPr>
          <a:xfrm flipV="1">
            <a:off x="3917233" y="3973207"/>
            <a:ext cx="630595" cy="419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DD9823C-2730-435E-9449-F4E58D60D55E}"/>
              </a:ext>
            </a:extLst>
          </p:cNvPr>
          <p:cNvCxnSpPr>
            <a:stCxn id="3" idx="3"/>
          </p:cNvCxnSpPr>
          <p:nvPr/>
        </p:nvCxnSpPr>
        <p:spPr>
          <a:xfrm>
            <a:off x="7500156" y="3429000"/>
            <a:ext cx="3463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9B4DC1D-00E9-4C0D-A996-BFF253BD0138}"/>
              </a:ext>
            </a:extLst>
          </p:cNvPr>
          <p:cNvCxnSpPr>
            <a:endCxn id="9" idx="1"/>
          </p:cNvCxnSpPr>
          <p:nvPr/>
        </p:nvCxnSpPr>
        <p:spPr>
          <a:xfrm>
            <a:off x="7500156" y="4183058"/>
            <a:ext cx="801447" cy="3487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544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FFD7FF6-9D29-4E3E-B936-4C7AF8BD5FB0}"/>
              </a:ext>
            </a:extLst>
          </p:cNvPr>
          <p:cNvSpPr txBox="1"/>
          <p:nvPr/>
        </p:nvSpPr>
        <p:spPr>
          <a:xfrm>
            <a:off x="1703512" y="4257670"/>
            <a:ext cx="10009112" cy="1107996"/>
          </a:xfrm>
          <a:prstGeom prst="rect">
            <a:avLst/>
          </a:prstGeom>
          <a:noFill/>
        </p:spPr>
        <p:txBody>
          <a:bodyPr wrap="square" rtlCol="0">
            <a:spAutoFit/>
          </a:bodyPr>
          <a:lstStyle/>
          <a:p>
            <a:pPr algn="ctr"/>
            <a:r>
              <a:rPr kumimoji="1" lang="ja-JP" altLang="en-US" sz="6600" dirty="0">
                <a:latin typeface="HGP行書体" panose="03000600000000000000" pitchFamily="66" charset="-128"/>
                <a:ea typeface="HGP行書体" panose="03000600000000000000" pitchFamily="66" charset="-128"/>
              </a:rPr>
              <a:t>ご清聴、ありがとうございました。</a:t>
            </a:r>
          </a:p>
        </p:txBody>
      </p:sp>
      <p:pic>
        <p:nvPicPr>
          <p:cNvPr id="3" name="図 2">
            <a:extLst>
              <a:ext uri="{FF2B5EF4-FFF2-40B4-BE49-F238E27FC236}">
                <a16:creationId xmlns:a16="http://schemas.microsoft.com/office/drawing/2014/main" id="{9BA47DEB-9C33-4A02-B8DB-938990672FF0}"/>
              </a:ext>
            </a:extLst>
          </p:cNvPr>
          <p:cNvPicPr>
            <a:picLocks noChangeAspect="1"/>
          </p:cNvPicPr>
          <p:nvPr/>
        </p:nvPicPr>
        <p:blipFill>
          <a:blip r:embed="rId3"/>
          <a:stretch>
            <a:fillRect/>
          </a:stretch>
        </p:blipFill>
        <p:spPr>
          <a:xfrm>
            <a:off x="1271464" y="332656"/>
            <a:ext cx="3286367" cy="4058166"/>
          </a:xfrm>
          <a:prstGeom prst="rect">
            <a:avLst/>
          </a:prstGeom>
        </p:spPr>
      </p:pic>
    </p:spTree>
    <p:extLst>
      <p:ext uri="{BB962C8B-B14F-4D97-AF65-F5344CB8AC3E}">
        <p14:creationId xmlns:p14="http://schemas.microsoft.com/office/powerpoint/2010/main" val="69880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F5A2BD2-2AE1-46F4-8CEC-B075757ACB50}"/>
              </a:ext>
            </a:extLst>
          </p:cNvPr>
          <p:cNvSpPr>
            <a:spLocks noGrp="1"/>
          </p:cNvSpPr>
          <p:nvPr>
            <p:ph type="title"/>
          </p:nvPr>
        </p:nvSpPr>
        <p:spPr>
          <a:xfrm>
            <a:off x="609600" y="260648"/>
            <a:ext cx="10972800" cy="1584176"/>
          </a:xfrm>
        </p:spPr>
        <p:txBody>
          <a:bodyPr/>
          <a:lstStyle/>
          <a:p>
            <a:r>
              <a:rPr lang="ja-JP" altLang="en-US" sz="6600" dirty="0"/>
              <a:t>人権擁護委員</a:t>
            </a:r>
          </a:p>
        </p:txBody>
      </p:sp>
      <p:sp>
        <p:nvSpPr>
          <p:cNvPr id="5" name="テキスト ボックス 4">
            <a:extLst>
              <a:ext uri="{FF2B5EF4-FFF2-40B4-BE49-F238E27FC236}">
                <a16:creationId xmlns:a16="http://schemas.microsoft.com/office/drawing/2014/main" id="{417F7EBD-C77C-4F40-AD44-AE850FD63D30}"/>
              </a:ext>
            </a:extLst>
          </p:cNvPr>
          <p:cNvSpPr txBox="1"/>
          <p:nvPr/>
        </p:nvSpPr>
        <p:spPr>
          <a:xfrm>
            <a:off x="6456040" y="1932108"/>
            <a:ext cx="4752528" cy="1046440"/>
          </a:xfrm>
          <a:prstGeom prst="rect">
            <a:avLst/>
          </a:prstGeom>
          <a:noFill/>
        </p:spPr>
        <p:txBody>
          <a:bodyPr wrap="square" rtlCol="0">
            <a:spAutoFit/>
          </a:bodyPr>
          <a:lstStyle/>
          <a:p>
            <a:r>
              <a:rPr kumimoji="1" lang="ja-JP" altLang="en-US" sz="4400" dirty="0"/>
              <a:t>全国に約</a:t>
            </a:r>
            <a:r>
              <a:rPr kumimoji="1" lang="en-US" altLang="ja-JP" sz="4400" dirty="0"/>
              <a:t>14,000</a:t>
            </a:r>
            <a:r>
              <a:rPr kumimoji="1" lang="ja-JP" altLang="en-US" sz="4400" dirty="0"/>
              <a:t>名</a:t>
            </a:r>
            <a:endParaRPr kumimoji="1" lang="en-US" altLang="ja-JP" sz="4400" dirty="0"/>
          </a:p>
          <a:p>
            <a:endParaRPr kumimoji="1" lang="ja-JP" altLang="en-US" dirty="0"/>
          </a:p>
        </p:txBody>
      </p:sp>
      <p:sp>
        <p:nvSpPr>
          <p:cNvPr id="6" name="テキスト ボックス 5">
            <a:extLst>
              <a:ext uri="{FF2B5EF4-FFF2-40B4-BE49-F238E27FC236}">
                <a16:creationId xmlns:a16="http://schemas.microsoft.com/office/drawing/2014/main" id="{C1A7C797-9F82-46A6-A621-6347254DFCE5}"/>
              </a:ext>
            </a:extLst>
          </p:cNvPr>
          <p:cNvSpPr txBox="1"/>
          <p:nvPr/>
        </p:nvSpPr>
        <p:spPr>
          <a:xfrm>
            <a:off x="1847528" y="2524976"/>
            <a:ext cx="9217024" cy="646331"/>
          </a:xfrm>
          <a:prstGeom prst="rect">
            <a:avLst/>
          </a:prstGeom>
          <a:noFill/>
        </p:spPr>
        <p:txBody>
          <a:bodyPr wrap="square" rtlCol="0">
            <a:spAutoFit/>
          </a:bodyPr>
          <a:lstStyle/>
          <a:p>
            <a:r>
              <a:rPr kumimoji="1" lang="ja-JP" altLang="en-US" dirty="0"/>
              <a:t>イメージキャラクター</a:t>
            </a:r>
            <a:endParaRPr kumimoji="1" lang="en-US" altLang="ja-JP" dirty="0"/>
          </a:p>
          <a:p>
            <a:r>
              <a:rPr lang="ja-JP" altLang="en-US" dirty="0"/>
              <a:t>　人ＫＥＮまもる君　　　　　　　　　　　　　　　　人ＫＥＮあゆみちゃん</a:t>
            </a:r>
            <a:endParaRPr kumimoji="1" lang="ja-JP" altLang="en-US" dirty="0"/>
          </a:p>
        </p:txBody>
      </p:sp>
      <p:grpSp>
        <p:nvGrpSpPr>
          <p:cNvPr id="7" name="グループ化 6">
            <a:extLst>
              <a:ext uri="{FF2B5EF4-FFF2-40B4-BE49-F238E27FC236}">
                <a16:creationId xmlns:a16="http://schemas.microsoft.com/office/drawing/2014/main" id="{3A9E76C8-25DC-427B-9703-2AFB3FA0478F}"/>
              </a:ext>
            </a:extLst>
          </p:cNvPr>
          <p:cNvGrpSpPr/>
          <p:nvPr/>
        </p:nvGrpSpPr>
        <p:grpSpPr>
          <a:xfrm>
            <a:off x="2639616" y="3183986"/>
            <a:ext cx="2448272" cy="3062252"/>
            <a:chOff x="0" y="0"/>
            <a:chExt cx="4019550" cy="4751705"/>
          </a:xfrm>
        </p:grpSpPr>
        <p:pic>
          <p:nvPicPr>
            <p:cNvPr id="8" name="図 7">
              <a:extLst>
                <a:ext uri="{FF2B5EF4-FFF2-40B4-BE49-F238E27FC236}">
                  <a16:creationId xmlns:a16="http://schemas.microsoft.com/office/drawing/2014/main" id="{063C80A2-67E3-40CF-BC20-B35F0808C5B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019550" cy="4751705"/>
            </a:xfrm>
            <a:prstGeom prst="rect">
              <a:avLst/>
            </a:prstGeom>
            <a:solidFill>
              <a:schemeClr val="bg1"/>
            </a:solidFill>
            <a:ln>
              <a:noFill/>
            </a:ln>
          </p:spPr>
        </p:pic>
        <p:sp>
          <p:nvSpPr>
            <p:cNvPr id="9" name="正方形/長方形 8">
              <a:extLst>
                <a:ext uri="{FF2B5EF4-FFF2-40B4-BE49-F238E27FC236}">
                  <a16:creationId xmlns:a16="http://schemas.microsoft.com/office/drawing/2014/main" id="{0C5354CF-B500-43E6-AC78-13059F452D48}"/>
                </a:ext>
              </a:extLst>
            </p:cNvPr>
            <p:cNvSpPr/>
            <p:nvPr/>
          </p:nvSpPr>
          <p:spPr>
            <a:xfrm>
              <a:off x="2552700" y="3295650"/>
              <a:ext cx="1390650" cy="990600"/>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0" name="グループ化 9">
            <a:extLst>
              <a:ext uri="{FF2B5EF4-FFF2-40B4-BE49-F238E27FC236}">
                <a16:creationId xmlns:a16="http://schemas.microsoft.com/office/drawing/2014/main" id="{36E612DC-7426-466D-BE27-82769A14AA52}"/>
              </a:ext>
            </a:extLst>
          </p:cNvPr>
          <p:cNvGrpSpPr/>
          <p:nvPr/>
        </p:nvGrpSpPr>
        <p:grpSpPr>
          <a:xfrm>
            <a:off x="7320136" y="3199625"/>
            <a:ext cx="2448272" cy="3062252"/>
            <a:chOff x="0" y="0"/>
            <a:chExt cx="4289425" cy="5003800"/>
          </a:xfrm>
        </p:grpSpPr>
        <p:pic>
          <p:nvPicPr>
            <p:cNvPr id="11" name="図 10">
              <a:extLst>
                <a:ext uri="{FF2B5EF4-FFF2-40B4-BE49-F238E27FC236}">
                  <a16:creationId xmlns:a16="http://schemas.microsoft.com/office/drawing/2014/main" id="{A6FF008B-6412-4F5A-B618-9BCF0202639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4289425" cy="5003800"/>
            </a:xfrm>
            <a:prstGeom prst="rect">
              <a:avLst/>
            </a:prstGeom>
            <a:noFill/>
            <a:ln>
              <a:noFill/>
            </a:ln>
          </p:spPr>
        </p:pic>
        <p:sp>
          <p:nvSpPr>
            <p:cNvPr id="12" name="正方形/長方形 11">
              <a:extLst>
                <a:ext uri="{FF2B5EF4-FFF2-40B4-BE49-F238E27FC236}">
                  <a16:creationId xmlns:a16="http://schemas.microsoft.com/office/drawing/2014/main" id="{DF0347C0-3BB3-4882-9F75-F1A1B9707DB1}"/>
                </a:ext>
              </a:extLst>
            </p:cNvPr>
            <p:cNvSpPr/>
            <p:nvPr/>
          </p:nvSpPr>
          <p:spPr>
            <a:xfrm>
              <a:off x="2828925" y="3676650"/>
              <a:ext cx="1457325" cy="110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13" name="図 12">
            <a:extLst>
              <a:ext uri="{FF2B5EF4-FFF2-40B4-BE49-F238E27FC236}">
                <a16:creationId xmlns:a16="http://schemas.microsoft.com/office/drawing/2014/main" id="{E71DCC3B-5A5D-49D5-9A5F-2325DE8D036D}"/>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5321594" y="5209664"/>
            <a:ext cx="1369695" cy="935990"/>
          </a:xfrm>
          <a:prstGeom prst="rect">
            <a:avLst/>
          </a:prstGeom>
          <a:noFill/>
          <a:ln>
            <a:noFill/>
          </a:ln>
        </p:spPr>
      </p:pic>
    </p:spTree>
    <p:extLst>
      <p:ext uri="{BB962C8B-B14F-4D97-AF65-F5344CB8AC3E}">
        <p14:creationId xmlns:p14="http://schemas.microsoft.com/office/powerpoint/2010/main" val="26328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Rectangle 2" descr="Large confetti"/>
          <p:cNvSpPr>
            <a:spLocks noGrp="1" noChangeArrowheads="1"/>
          </p:cNvSpPr>
          <p:nvPr>
            <p:ph type="title"/>
          </p:nvPr>
        </p:nvSpPr>
        <p:spPr>
          <a:xfrm>
            <a:off x="1524000" y="0"/>
            <a:ext cx="9144000" cy="404664"/>
          </a:xfrm>
          <a:solidFill>
            <a:srgbClr val="FFC000"/>
          </a:solidFill>
        </p:spPr>
        <p:txBody>
          <a:bodyPr>
            <a:normAutofit fontScale="90000"/>
          </a:bodyPr>
          <a:lstStyle/>
          <a:p>
            <a:pPr eaLnBrk="1" fontAlgn="auto" hangingPunct="1">
              <a:spcAft>
                <a:spcPts val="0"/>
              </a:spcAft>
              <a:defRPr/>
            </a:pPr>
            <a:r>
              <a:rPr lang="en-US" altLang="ja-JP" sz="3600" dirty="0"/>
              <a:t>	</a:t>
            </a:r>
            <a:r>
              <a:rPr lang="ja-JP" altLang="en-US" sz="3600" dirty="0"/>
              <a:t>　愛知県連の機構図</a:t>
            </a:r>
          </a:p>
        </p:txBody>
      </p:sp>
      <p:grpSp>
        <p:nvGrpSpPr>
          <p:cNvPr id="2" name="Organization Chart 3"/>
          <p:cNvGrpSpPr>
            <a:grpSpLocks/>
          </p:cNvGrpSpPr>
          <p:nvPr/>
        </p:nvGrpSpPr>
        <p:grpSpPr bwMode="auto">
          <a:xfrm>
            <a:off x="1794960" y="620846"/>
            <a:ext cx="8674158" cy="5184419"/>
            <a:chOff x="1175" y="1770"/>
            <a:chExt cx="1829" cy="2638"/>
          </a:xfrm>
          <a:solidFill>
            <a:schemeClr val="accent3">
              <a:lumMod val="60000"/>
              <a:lumOff val="40000"/>
            </a:schemeClr>
          </a:solidFill>
        </p:grpSpPr>
        <p:sp>
          <p:nvSpPr>
            <p:cNvPr id="5" name="_s1039"/>
            <p:cNvSpPr>
              <a:spLocks noChangeArrowheads="1"/>
            </p:cNvSpPr>
            <p:nvPr/>
          </p:nvSpPr>
          <p:spPr bwMode="auto">
            <a:xfrm>
              <a:off x="1679" y="1770"/>
              <a:ext cx="933" cy="300"/>
            </a:xfrm>
            <a:prstGeom prst="roundRect">
              <a:avLst>
                <a:gd name="adj" fmla="val 16667"/>
              </a:avLst>
            </a:prstGeom>
            <a:solidFill>
              <a:srgbClr val="24FC5D"/>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sz="2000" b="1" dirty="0">
                  <a:latin typeface="Arial" pitchFamily="34" charset="0"/>
                  <a:ea typeface="ＭＳ Ｐゴシック" pitchFamily="50" charset="-128"/>
                  <a:cs typeface="ＭＳ Ｐゴシック" pitchFamily="50" charset="-128"/>
                </a:rPr>
                <a:t>愛 知 県 人 権 擁 護 委 員 連 合 会</a:t>
              </a:r>
            </a:p>
          </p:txBody>
        </p:sp>
        <p:sp>
          <p:nvSpPr>
            <p:cNvPr id="6" name="_s1040"/>
            <p:cNvSpPr>
              <a:spLocks noChangeArrowheads="1"/>
            </p:cNvSpPr>
            <p:nvPr/>
          </p:nvSpPr>
          <p:spPr bwMode="auto">
            <a:xfrm>
              <a:off x="1175" y="2400"/>
              <a:ext cx="137" cy="2008"/>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名</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古</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屋</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人</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権</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擁</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護</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員</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7" name="_s1041"/>
            <p:cNvSpPr>
              <a:spLocks noChangeArrowheads="1"/>
            </p:cNvSpPr>
            <p:nvPr/>
          </p:nvSpPr>
          <p:spPr bwMode="auto">
            <a:xfrm>
              <a:off x="2209" y="2805"/>
              <a:ext cx="125" cy="1524"/>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春</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日</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井</a:t>
              </a: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8" name="_s1042"/>
            <p:cNvSpPr>
              <a:spLocks noChangeArrowheads="1"/>
            </p:cNvSpPr>
            <p:nvPr/>
          </p:nvSpPr>
          <p:spPr bwMode="auto">
            <a:xfrm>
              <a:off x="1364" y="2787"/>
              <a:ext cx="122" cy="1555"/>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津</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島</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9" name="_s1043"/>
            <p:cNvSpPr>
              <a:spLocks noChangeArrowheads="1"/>
            </p:cNvSpPr>
            <p:nvPr/>
          </p:nvSpPr>
          <p:spPr bwMode="auto">
            <a:xfrm>
              <a:off x="2389" y="2787"/>
              <a:ext cx="110" cy="1555"/>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一</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宮</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0" name="_s1044"/>
            <p:cNvSpPr>
              <a:spLocks noChangeArrowheads="1"/>
            </p:cNvSpPr>
            <p:nvPr/>
          </p:nvSpPr>
          <p:spPr bwMode="auto">
            <a:xfrm>
              <a:off x="1536" y="2807"/>
              <a:ext cx="124" cy="1535"/>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半</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田</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1" name="_s1045"/>
            <p:cNvSpPr>
              <a:spLocks noChangeArrowheads="1"/>
            </p:cNvSpPr>
            <p:nvPr/>
          </p:nvSpPr>
          <p:spPr bwMode="auto">
            <a:xfrm>
              <a:off x="2552" y="2787"/>
              <a:ext cx="107" cy="1555"/>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岡</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崎</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2" name="_s1046"/>
            <p:cNvSpPr>
              <a:spLocks noChangeArrowheads="1"/>
            </p:cNvSpPr>
            <p:nvPr/>
          </p:nvSpPr>
          <p:spPr bwMode="auto">
            <a:xfrm>
              <a:off x="1712" y="2805"/>
              <a:ext cx="114" cy="1524"/>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刈</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谷</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3" name="_s1047"/>
            <p:cNvSpPr>
              <a:spLocks noChangeArrowheads="1"/>
            </p:cNvSpPr>
            <p:nvPr/>
          </p:nvSpPr>
          <p:spPr bwMode="auto">
            <a:xfrm>
              <a:off x="2721" y="2787"/>
              <a:ext cx="105" cy="1542"/>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豊</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田</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4" name="_s1048"/>
            <p:cNvSpPr>
              <a:spLocks noChangeArrowheads="1"/>
            </p:cNvSpPr>
            <p:nvPr/>
          </p:nvSpPr>
          <p:spPr bwMode="auto">
            <a:xfrm>
              <a:off x="1872" y="2805"/>
              <a:ext cx="119" cy="1529"/>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西</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尾</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lvl="0" algn="ctr"/>
              <a:r>
                <a:rPr lang="ja-JP" altLang="en-US" sz="2000" dirty="0">
                  <a:latin typeface="Arial" pitchFamily="34" charset="0"/>
                  <a:cs typeface="ＭＳ Ｐゴシック" pitchFamily="50" charset="-128"/>
                </a:rPr>
                <a:t>協</a:t>
              </a:r>
            </a:p>
            <a:p>
              <a:pPr lvl="0" algn="ctr"/>
              <a:r>
                <a:rPr lang="ja-JP" altLang="en-US" sz="2000" dirty="0">
                  <a:latin typeface="Arial" pitchFamily="34" charset="0"/>
                  <a:cs typeface="ＭＳ Ｐゴシック" pitchFamily="50" charset="-128"/>
                </a:rPr>
                <a:t>議</a:t>
              </a: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5" name="_s1049"/>
            <p:cNvSpPr>
              <a:spLocks noChangeArrowheads="1"/>
            </p:cNvSpPr>
            <p:nvPr/>
          </p:nvSpPr>
          <p:spPr bwMode="auto">
            <a:xfrm>
              <a:off x="2887" y="2787"/>
              <a:ext cx="117" cy="1555"/>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豊</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橋</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sp>
          <p:nvSpPr>
            <p:cNvPr id="16" name="_s1050"/>
            <p:cNvSpPr>
              <a:spLocks noChangeArrowheads="1"/>
            </p:cNvSpPr>
            <p:nvPr/>
          </p:nvSpPr>
          <p:spPr bwMode="auto">
            <a:xfrm>
              <a:off x="2033" y="2787"/>
              <a:ext cx="126" cy="1547"/>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新</a:t>
              </a:r>
            </a:p>
            <a:p>
              <a:pPr algn="ctr" fontAlgn="base">
                <a:spcBef>
                  <a:spcPct val="0"/>
                </a:spcBef>
                <a:spcAft>
                  <a:spcPct val="0"/>
                </a:spcAft>
              </a:pPr>
              <a:r>
                <a:rPr lang="ja-JP" altLang="en-US" b="1" dirty="0">
                  <a:latin typeface="Arial" pitchFamily="34" charset="0"/>
                  <a:ea typeface="ＭＳ Ｐゴシック" pitchFamily="50" charset="-128"/>
                  <a:cs typeface="ＭＳ Ｐゴシック" pitchFamily="50" charset="-128"/>
                </a:rPr>
                <a:t>城</a:t>
              </a:r>
            </a:p>
            <a:p>
              <a:pPr algn="ctr" fontAlgn="base">
                <a:spcBef>
                  <a:spcPct val="0"/>
                </a:spcBef>
                <a:spcAft>
                  <a:spcPct val="0"/>
                </a:spcAft>
              </a:pPr>
              <a:endParaRPr lang="ja-JP" altLang="en-US" sz="2000" dirty="0">
                <a:latin typeface="Arial" pitchFamily="34" charset="0"/>
                <a:ea typeface="ＭＳ Ｐゴシック" pitchFamily="50" charset="-128"/>
                <a:cs typeface="ＭＳ Ｐゴシック" pitchFamily="50" charset="-128"/>
              </a:endParaRP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協</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議</a:t>
              </a:r>
            </a:p>
            <a:p>
              <a:pPr algn="ctr" fontAlgn="base">
                <a:spcBef>
                  <a:spcPct val="0"/>
                </a:spcBef>
                <a:spcAft>
                  <a:spcPct val="0"/>
                </a:spcAft>
              </a:pPr>
              <a:r>
                <a:rPr lang="ja-JP" altLang="en-US" sz="2000" dirty="0">
                  <a:latin typeface="Arial" pitchFamily="34" charset="0"/>
                  <a:ea typeface="ＭＳ Ｐゴシック" pitchFamily="50" charset="-128"/>
                  <a:cs typeface="ＭＳ Ｐゴシック" pitchFamily="50" charset="-128"/>
                </a:rPr>
                <a:t>会</a:t>
              </a:r>
            </a:p>
          </p:txBody>
        </p:sp>
      </p:grpSp>
      <p:cxnSp>
        <p:nvCxnSpPr>
          <p:cNvPr id="18" name="直線コネクタ 17"/>
          <p:cNvCxnSpPr>
            <a:stCxn id="5" idx="2"/>
            <a:endCxn id="6" idx="0"/>
          </p:cNvCxnSpPr>
          <p:nvPr/>
        </p:nvCxnSpPr>
        <p:spPr>
          <a:xfrm flipH="1">
            <a:off x="2119826" y="1210430"/>
            <a:ext cx="4277798" cy="64854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5" idx="2"/>
            <a:endCxn id="15" idx="0"/>
          </p:cNvCxnSpPr>
          <p:nvPr/>
        </p:nvCxnSpPr>
        <p:spPr>
          <a:xfrm>
            <a:off x="6397624" y="1210431"/>
            <a:ext cx="3794054" cy="14091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5" idx="2"/>
            <a:endCxn id="13" idx="0"/>
          </p:cNvCxnSpPr>
          <p:nvPr/>
        </p:nvCxnSpPr>
        <p:spPr>
          <a:xfrm>
            <a:off x="6397624" y="1210431"/>
            <a:ext cx="2978332" cy="14091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5" idx="2"/>
            <a:endCxn id="8" idx="0"/>
          </p:cNvCxnSpPr>
          <p:nvPr/>
        </p:nvCxnSpPr>
        <p:spPr>
          <a:xfrm flipH="1">
            <a:off x="2980602" y="1210431"/>
            <a:ext cx="3417022" cy="14091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5" idx="2"/>
            <a:endCxn id="10" idx="0"/>
          </p:cNvCxnSpPr>
          <p:nvPr/>
        </p:nvCxnSpPr>
        <p:spPr>
          <a:xfrm flipH="1">
            <a:off x="3801068" y="1210430"/>
            <a:ext cx="2596557" cy="14484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5" idx="2"/>
            <a:endCxn id="12" idx="0"/>
          </p:cNvCxnSpPr>
          <p:nvPr/>
        </p:nvCxnSpPr>
        <p:spPr>
          <a:xfrm flipH="1">
            <a:off x="4612046" y="1210430"/>
            <a:ext cx="1785578" cy="14444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4" name="直線コネクタ 1023"/>
          <p:cNvCxnSpPr>
            <a:stCxn id="5" idx="2"/>
            <a:endCxn id="16" idx="0"/>
          </p:cNvCxnSpPr>
          <p:nvPr/>
        </p:nvCxnSpPr>
        <p:spPr>
          <a:xfrm flipH="1">
            <a:off x="6162866" y="1210431"/>
            <a:ext cx="234758" cy="14091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6" name="直線コネクタ 1025"/>
          <p:cNvCxnSpPr>
            <a:stCxn id="5" idx="2"/>
            <a:endCxn id="7" idx="0"/>
          </p:cNvCxnSpPr>
          <p:nvPr/>
        </p:nvCxnSpPr>
        <p:spPr>
          <a:xfrm>
            <a:off x="6397625" y="1210430"/>
            <a:ext cx="597563" cy="14444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7" name="直線コネクタ 1046"/>
          <p:cNvCxnSpPr>
            <a:stCxn id="14" idx="0"/>
            <a:endCxn id="5" idx="2"/>
          </p:cNvCxnSpPr>
          <p:nvPr/>
        </p:nvCxnSpPr>
        <p:spPr>
          <a:xfrm flipV="1">
            <a:off x="5382714" y="1210430"/>
            <a:ext cx="1014911" cy="14444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0" name="直線コネクタ 1049"/>
          <p:cNvCxnSpPr>
            <a:stCxn id="9" idx="0"/>
            <a:endCxn id="5" idx="2"/>
          </p:cNvCxnSpPr>
          <p:nvPr/>
        </p:nvCxnSpPr>
        <p:spPr>
          <a:xfrm flipH="1" flipV="1">
            <a:off x="6397624" y="1210431"/>
            <a:ext cx="1415656" cy="14091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3" name="直線コネクタ 1052"/>
          <p:cNvCxnSpPr>
            <a:stCxn id="11" idx="0"/>
            <a:endCxn id="5" idx="2"/>
          </p:cNvCxnSpPr>
          <p:nvPr/>
        </p:nvCxnSpPr>
        <p:spPr>
          <a:xfrm flipH="1" flipV="1">
            <a:off x="6397625" y="1210431"/>
            <a:ext cx="2181267" cy="14091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_s1039"/>
          <p:cNvSpPr>
            <a:spLocks noChangeArrowheads="1"/>
          </p:cNvSpPr>
          <p:nvPr/>
        </p:nvSpPr>
        <p:spPr bwMode="auto">
          <a:xfrm>
            <a:off x="1825787" y="6232769"/>
            <a:ext cx="8674158" cy="589585"/>
          </a:xfrm>
          <a:prstGeom prst="roundRect">
            <a:avLst>
              <a:gd name="adj" fmla="val 16667"/>
            </a:avLst>
          </a:prstGeom>
          <a:solidFill>
            <a:schemeClr val="accent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US" altLang="ja-JP" sz="2000" dirty="0">
                <a:latin typeface="Arial" pitchFamily="34" charset="0"/>
                <a:ea typeface="ＭＳ Ｐゴシック" pitchFamily="50" charset="-128"/>
                <a:cs typeface="ＭＳ Ｐゴシック" pitchFamily="50" charset="-128"/>
              </a:rPr>
              <a:t>		</a:t>
            </a:r>
            <a:r>
              <a:rPr lang="ja-JP" altLang="en-US" sz="2000" dirty="0">
                <a:latin typeface="Arial" pitchFamily="34" charset="0"/>
                <a:ea typeface="ＭＳ Ｐゴシック" pitchFamily="50" charset="-128"/>
                <a:cs typeface="ＭＳ Ｐゴシック" pitchFamily="50" charset="-128"/>
              </a:rPr>
              <a:t>地　区　委　員　会　　      （　市 区 町 村 別　）</a:t>
            </a:r>
          </a:p>
        </p:txBody>
      </p:sp>
      <p:cxnSp>
        <p:nvCxnSpPr>
          <p:cNvPr id="1113" name="直線コネクタ 1112"/>
          <p:cNvCxnSpPr>
            <a:stCxn id="8" idx="2"/>
          </p:cNvCxnSpPr>
          <p:nvPr/>
        </p:nvCxnSpPr>
        <p:spPr>
          <a:xfrm flipH="1">
            <a:off x="2980602" y="5675556"/>
            <a:ext cx="1" cy="5572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7" name="直線コネクタ 1116"/>
          <p:cNvCxnSpPr>
            <a:stCxn id="10" idx="2"/>
          </p:cNvCxnSpPr>
          <p:nvPr/>
        </p:nvCxnSpPr>
        <p:spPr>
          <a:xfrm flipH="1">
            <a:off x="3801067" y="5675556"/>
            <a:ext cx="1" cy="557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9" name="直線コネクタ 1118"/>
          <p:cNvCxnSpPr>
            <a:stCxn id="12" idx="2"/>
          </p:cNvCxnSpPr>
          <p:nvPr/>
        </p:nvCxnSpPr>
        <p:spPr>
          <a:xfrm flipH="1">
            <a:off x="4612046" y="5650008"/>
            <a:ext cx="1" cy="5827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14" idx="2"/>
          </p:cNvCxnSpPr>
          <p:nvPr/>
        </p:nvCxnSpPr>
        <p:spPr>
          <a:xfrm>
            <a:off x="5382713" y="5659834"/>
            <a:ext cx="0" cy="5729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16" idx="2"/>
            <a:endCxn id="118" idx="0"/>
          </p:cNvCxnSpPr>
          <p:nvPr/>
        </p:nvCxnSpPr>
        <p:spPr>
          <a:xfrm>
            <a:off x="6162866" y="5659834"/>
            <a:ext cx="0" cy="5729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stCxn id="7" idx="2"/>
          </p:cNvCxnSpPr>
          <p:nvPr/>
        </p:nvCxnSpPr>
        <p:spPr>
          <a:xfrm>
            <a:off x="6995187" y="5650008"/>
            <a:ext cx="0" cy="5827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a:stCxn id="9" idx="2"/>
          </p:cNvCxnSpPr>
          <p:nvPr/>
        </p:nvCxnSpPr>
        <p:spPr>
          <a:xfrm>
            <a:off x="7813280" y="5675556"/>
            <a:ext cx="0" cy="5572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a:stCxn id="11" idx="2"/>
          </p:cNvCxnSpPr>
          <p:nvPr/>
        </p:nvCxnSpPr>
        <p:spPr>
          <a:xfrm flipH="1">
            <a:off x="8579205" y="5675556"/>
            <a:ext cx="1" cy="5572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stCxn id="13" idx="2"/>
          </p:cNvCxnSpPr>
          <p:nvPr/>
        </p:nvCxnSpPr>
        <p:spPr>
          <a:xfrm>
            <a:off x="9377106" y="5650008"/>
            <a:ext cx="0" cy="5827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15" idx="2"/>
          </p:cNvCxnSpPr>
          <p:nvPr/>
        </p:nvCxnSpPr>
        <p:spPr>
          <a:xfrm>
            <a:off x="10190850" y="5675556"/>
            <a:ext cx="0" cy="5572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stCxn id="6" idx="2"/>
          </p:cNvCxnSpPr>
          <p:nvPr/>
        </p:nvCxnSpPr>
        <p:spPr>
          <a:xfrm>
            <a:off x="2119826" y="5805264"/>
            <a:ext cx="0" cy="4275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5A7D00E-D134-47A2-9090-09278CDA8892}"/>
              </a:ext>
            </a:extLst>
          </p:cNvPr>
          <p:cNvSpPr>
            <a:spLocks noGrp="1"/>
          </p:cNvSpPr>
          <p:nvPr>
            <p:ph type="body" idx="1"/>
          </p:nvPr>
        </p:nvSpPr>
        <p:spPr>
          <a:xfrm>
            <a:off x="914400" y="476673"/>
            <a:ext cx="10363200" cy="1008112"/>
          </a:xfrm>
        </p:spPr>
        <p:txBody>
          <a:bodyPr/>
          <a:lstStyle/>
          <a:p>
            <a:r>
              <a:rPr lang="ja-JP" altLang="en-US" sz="4800" dirty="0">
                <a:solidFill>
                  <a:srgbClr val="0000FF"/>
                </a:solidFill>
              </a:rPr>
              <a:t>人権擁護委員の活動</a:t>
            </a:r>
          </a:p>
        </p:txBody>
      </p:sp>
      <p:sp>
        <p:nvSpPr>
          <p:cNvPr id="5" name="テキスト ボックス 4">
            <a:extLst>
              <a:ext uri="{FF2B5EF4-FFF2-40B4-BE49-F238E27FC236}">
                <a16:creationId xmlns:a16="http://schemas.microsoft.com/office/drawing/2014/main" id="{C89ED649-11EC-4C3D-A750-0934A73183F6}"/>
              </a:ext>
            </a:extLst>
          </p:cNvPr>
          <p:cNvSpPr txBox="1"/>
          <p:nvPr/>
        </p:nvSpPr>
        <p:spPr>
          <a:xfrm>
            <a:off x="914400" y="1772816"/>
            <a:ext cx="10363200" cy="2062103"/>
          </a:xfrm>
          <a:prstGeom prst="rect">
            <a:avLst/>
          </a:prstGeom>
          <a:noFill/>
        </p:spPr>
        <p:txBody>
          <a:bodyPr wrap="square" rtlCol="0">
            <a:spAutoFit/>
          </a:bodyPr>
          <a:lstStyle/>
          <a:p>
            <a:r>
              <a:rPr kumimoji="1" lang="ja-JP" altLang="en-US" sz="3200" dirty="0"/>
              <a:t>①　人権相談</a:t>
            </a:r>
            <a:endParaRPr kumimoji="1" lang="en-US" altLang="ja-JP" sz="3200" dirty="0"/>
          </a:p>
          <a:p>
            <a:r>
              <a:rPr lang="ja-JP" altLang="en-US" sz="3200" dirty="0"/>
              <a:t>②　人権侵害の被害者の救済</a:t>
            </a:r>
            <a:endParaRPr lang="en-US" altLang="ja-JP" sz="3200" dirty="0"/>
          </a:p>
          <a:p>
            <a:r>
              <a:rPr kumimoji="1" lang="ja-JP" altLang="en-US" sz="3200" dirty="0"/>
              <a:t>③　人権啓発活動</a:t>
            </a:r>
            <a:endParaRPr kumimoji="1" lang="en-US" altLang="ja-JP" sz="3200" dirty="0"/>
          </a:p>
          <a:p>
            <a:r>
              <a:rPr lang="ja-JP" altLang="en-US" sz="3200" dirty="0"/>
              <a:t>④　ブロック研修への参加</a:t>
            </a:r>
            <a:endParaRPr kumimoji="1" lang="ja-JP" altLang="en-US" sz="3200" dirty="0"/>
          </a:p>
        </p:txBody>
      </p:sp>
      <p:sp>
        <p:nvSpPr>
          <p:cNvPr id="6" name="雲 5">
            <a:extLst>
              <a:ext uri="{FF2B5EF4-FFF2-40B4-BE49-F238E27FC236}">
                <a16:creationId xmlns:a16="http://schemas.microsoft.com/office/drawing/2014/main" id="{D85819C9-0ADD-4187-A618-DDA5958B4AFA}"/>
              </a:ext>
            </a:extLst>
          </p:cNvPr>
          <p:cNvSpPr/>
          <p:nvPr/>
        </p:nvSpPr>
        <p:spPr>
          <a:xfrm>
            <a:off x="1055440" y="3834919"/>
            <a:ext cx="2808312" cy="1250266"/>
          </a:xfrm>
          <a:prstGeom prst="clou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差別</a:t>
            </a:r>
          </a:p>
        </p:txBody>
      </p:sp>
      <p:sp>
        <p:nvSpPr>
          <p:cNvPr id="7" name="雲 6">
            <a:extLst>
              <a:ext uri="{FF2B5EF4-FFF2-40B4-BE49-F238E27FC236}">
                <a16:creationId xmlns:a16="http://schemas.microsoft.com/office/drawing/2014/main" id="{C66BBCA8-B7F8-497B-A911-D33B10B0497C}"/>
              </a:ext>
            </a:extLst>
          </p:cNvPr>
          <p:cNvSpPr/>
          <p:nvPr/>
        </p:nvSpPr>
        <p:spPr>
          <a:xfrm>
            <a:off x="1631504" y="5271889"/>
            <a:ext cx="2808312" cy="1250266"/>
          </a:xfrm>
          <a:prstGeom prst="clou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中傷</a:t>
            </a:r>
            <a:endParaRPr kumimoji="1" lang="ja-JP" altLang="en-US" sz="2800" dirty="0">
              <a:solidFill>
                <a:schemeClr val="tx1"/>
              </a:solidFill>
            </a:endParaRPr>
          </a:p>
        </p:txBody>
      </p:sp>
      <p:sp>
        <p:nvSpPr>
          <p:cNvPr id="8" name="雲 7">
            <a:extLst>
              <a:ext uri="{FF2B5EF4-FFF2-40B4-BE49-F238E27FC236}">
                <a16:creationId xmlns:a16="http://schemas.microsoft.com/office/drawing/2014/main" id="{4078106C-E47E-4A7C-BA7D-466ED26D060E}"/>
              </a:ext>
            </a:extLst>
          </p:cNvPr>
          <p:cNvSpPr/>
          <p:nvPr/>
        </p:nvSpPr>
        <p:spPr>
          <a:xfrm>
            <a:off x="4151784" y="4021623"/>
            <a:ext cx="2808312" cy="1250266"/>
          </a:xfrm>
          <a:prstGeom prst="clou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いじめ</a:t>
            </a:r>
          </a:p>
        </p:txBody>
      </p:sp>
      <p:sp>
        <p:nvSpPr>
          <p:cNvPr id="9" name="雲 8">
            <a:extLst>
              <a:ext uri="{FF2B5EF4-FFF2-40B4-BE49-F238E27FC236}">
                <a16:creationId xmlns:a16="http://schemas.microsoft.com/office/drawing/2014/main" id="{A2ECE818-C7E6-49D1-9328-AF539044746D}"/>
              </a:ext>
            </a:extLst>
          </p:cNvPr>
          <p:cNvSpPr/>
          <p:nvPr/>
        </p:nvSpPr>
        <p:spPr>
          <a:xfrm>
            <a:off x="5303912" y="5271889"/>
            <a:ext cx="2808312" cy="1250266"/>
          </a:xfrm>
          <a:prstGeom prst="clou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虐待</a:t>
            </a:r>
          </a:p>
        </p:txBody>
      </p:sp>
      <p:sp>
        <p:nvSpPr>
          <p:cNvPr id="10" name="雲 9">
            <a:extLst>
              <a:ext uri="{FF2B5EF4-FFF2-40B4-BE49-F238E27FC236}">
                <a16:creationId xmlns:a16="http://schemas.microsoft.com/office/drawing/2014/main" id="{49DE4181-7DBD-4DCF-B680-2992CF54B53A}"/>
              </a:ext>
            </a:extLst>
          </p:cNvPr>
          <p:cNvSpPr/>
          <p:nvPr/>
        </p:nvSpPr>
        <p:spPr>
          <a:xfrm>
            <a:off x="7066494" y="2187755"/>
            <a:ext cx="4358097" cy="1250266"/>
          </a:xfrm>
          <a:prstGeom prst="cloud">
            <a:avLst/>
          </a:prstGeom>
          <a:solidFill>
            <a:srgbClr val="FF99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プライバシー侵害</a:t>
            </a:r>
            <a:endParaRPr kumimoji="1" lang="ja-JP" altLang="en-US" sz="2800" dirty="0">
              <a:solidFill>
                <a:schemeClr val="tx1"/>
              </a:solidFill>
            </a:endParaRPr>
          </a:p>
        </p:txBody>
      </p:sp>
      <p:sp>
        <p:nvSpPr>
          <p:cNvPr id="11" name="雲 10">
            <a:extLst>
              <a:ext uri="{FF2B5EF4-FFF2-40B4-BE49-F238E27FC236}">
                <a16:creationId xmlns:a16="http://schemas.microsoft.com/office/drawing/2014/main" id="{69696356-0722-41C1-BF6E-7B38C7880AC8}"/>
              </a:ext>
            </a:extLst>
          </p:cNvPr>
          <p:cNvSpPr/>
          <p:nvPr/>
        </p:nvSpPr>
        <p:spPr>
          <a:xfrm>
            <a:off x="7260495" y="3624725"/>
            <a:ext cx="2808312" cy="1250266"/>
          </a:xfrm>
          <a:prstGeom prst="clou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ＬＧＢＴＱ</a:t>
            </a:r>
            <a:endParaRPr kumimoji="1" lang="ja-JP" altLang="en-US" sz="2800" dirty="0">
              <a:solidFill>
                <a:schemeClr val="tx1"/>
              </a:solidFill>
            </a:endParaRPr>
          </a:p>
        </p:txBody>
      </p:sp>
      <p:sp>
        <p:nvSpPr>
          <p:cNvPr id="12" name="雲 11">
            <a:extLst>
              <a:ext uri="{FF2B5EF4-FFF2-40B4-BE49-F238E27FC236}">
                <a16:creationId xmlns:a16="http://schemas.microsoft.com/office/drawing/2014/main" id="{DE8E7B00-8CFF-4B52-93CF-C4DFCF31279C}"/>
              </a:ext>
            </a:extLst>
          </p:cNvPr>
          <p:cNvSpPr/>
          <p:nvPr/>
        </p:nvSpPr>
        <p:spPr>
          <a:xfrm>
            <a:off x="8472264" y="5065482"/>
            <a:ext cx="3240360" cy="1250266"/>
          </a:xfrm>
          <a:prstGeom prst="clou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ネット・ＳＮＳ</a:t>
            </a:r>
            <a:endParaRPr kumimoji="1" lang="ja-JP" altLang="en-US" sz="2800" dirty="0">
              <a:solidFill>
                <a:schemeClr val="tx1"/>
              </a:solidFill>
            </a:endParaRPr>
          </a:p>
        </p:txBody>
      </p:sp>
    </p:spTree>
    <p:extLst>
      <p:ext uri="{BB962C8B-B14F-4D97-AF65-F5344CB8AC3E}">
        <p14:creationId xmlns:p14="http://schemas.microsoft.com/office/powerpoint/2010/main" val="181525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884F8-3290-4CB2-B4A7-30C01E638FD9}"/>
              </a:ext>
            </a:extLst>
          </p:cNvPr>
          <p:cNvSpPr>
            <a:spLocks noGrp="1"/>
          </p:cNvSpPr>
          <p:nvPr>
            <p:ph type="title"/>
          </p:nvPr>
        </p:nvSpPr>
        <p:spPr>
          <a:xfrm>
            <a:off x="1127448" y="404664"/>
            <a:ext cx="10363200" cy="1362075"/>
          </a:xfrm>
        </p:spPr>
        <p:txBody>
          <a:bodyPr/>
          <a:lstStyle/>
          <a:p>
            <a:r>
              <a:rPr kumimoji="1" lang="ja-JP" altLang="en-US" sz="4800" dirty="0"/>
              <a:t>「子はかすがい、子育てはかすがい」</a:t>
            </a:r>
          </a:p>
        </p:txBody>
      </p:sp>
      <p:pic>
        <p:nvPicPr>
          <p:cNvPr id="3" name="図 2">
            <a:extLst>
              <a:ext uri="{FF2B5EF4-FFF2-40B4-BE49-F238E27FC236}">
                <a16:creationId xmlns:a16="http://schemas.microsoft.com/office/drawing/2014/main" id="{C4DED8B8-9AF5-4B57-BEC9-EF9698A90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1784" y="1256112"/>
            <a:ext cx="3697406" cy="5443120"/>
          </a:xfrm>
          <a:prstGeom prst="rect">
            <a:avLst/>
          </a:prstGeom>
        </p:spPr>
      </p:pic>
    </p:spTree>
    <p:extLst>
      <p:ext uri="{BB962C8B-B14F-4D97-AF65-F5344CB8AC3E}">
        <p14:creationId xmlns:p14="http://schemas.microsoft.com/office/powerpoint/2010/main" val="84048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5E9954-74DF-4D9C-9091-EDD275FBBD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706" y="451584"/>
            <a:ext cx="5619294" cy="3861048"/>
          </a:xfrm>
          <a:prstGeom prst="rect">
            <a:avLst/>
          </a:prstGeom>
        </p:spPr>
      </p:pic>
      <p:pic>
        <p:nvPicPr>
          <p:cNvPr id="4" name="図 3">
            <a:extLst>
              <a:ext uri="{FF2B5EF4-FFF2-40B4-BE49-F238E27FC236}">
                <a16:creationId xmlns:a16="http://schemas.microsoft.com/office/drawing/2014/main" id="{F2338D1C-2A0F-4B92-826A-E51947B41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8368" y="451584"/>
            <a:ext cx="5314820" cy="3687725"/>
          </a:xfrm>
          <a:prstGeom prst="rect">
            <a:avLst/>
          </a:prstGeom>
        </p:spPr>
      </p:pic>
      <p:pic>
        <p:nvPicPr>
          <p:cNvPr id="2" name="図 1">
            <a:extLst>
              <a:ext uri="{FF2B5EF4-FFF2-40B4-BE49-F238E27FC236}">
                <a16:creationId xmlns:a16="http://schemas.microsoft.com/office/drawing/2014/main" id="{4D2BB29D-8415-4E1E-84FE-773B7E7D7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0901" y="3402137"/>
            <a:ext cx="4809754" cy="2996140"/>
          </a:xfrm>
          <a:prstGeom prst="rect">
            <a:avLst/>
          </a:prstGeom>
        </p:spPr>
      </p:pic>
      <p:pic>
        <p:nvPicPr>
          <p:cNvPr id="5" name="図 4">
            <a:extLst>
              <a:ext uri="{FF2B5EF4-FFF2-40B4-BE49-F238E27FC236}">
                <a16:creationId xmlns:a16="http://schemas.microsoft.com/office/drawing/2014/main" id="{A18B0278-769B-4E06-8D59-8378322E9E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1337" y="4221088"/>
            <a:ext cx="5460687" cy="2475713"/>
          </a:xfrm>
          <a:prstGeom prst="rect">
            <a:avLst/>
          </a:prstGeom>
        </p:spPr>
      </p:pic>
    </p:spTree>
    <p:extLst>
      <p:ext uri="{BB962C8B-B14F-4D97-AF65-F5344CB8AC3E}">
        <p14:creationId xmlns:p14="http://schemas.microsoft.com/office/powerpoint/2010/main" val="1179091207"/>
      </p:ext>
    </p:extLst>
  </p:cSld>
  <p:clrMapOvr>
    <a:masterClrMapping/>
  </p:clrMapOvr>
  <p:transition spd="med">
    <p:diamond/>
  </p:transition>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標準デザイン">
  <a:themeElements>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標準デザイン">
  <a:themeElements>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2860</Words>
  <Application>Microsoft Office PowerPoint</Application>
  <PresentationFormat>ワイド画面</PresentationFormat>
  <Paragraphs>249</Paragraphs>
  <Slides>41</Slides>
  <Notes>41</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41</vt:i4>
      </vt:variant>
    </vt:vector>
  </HeadingPairs>
  <TitlesOfParts>
    <vt:vector size="59" baseType="lpstr">
      <vt:lpstr>AR P悠々ゴシック体E</vt:lpstr>
      <vt:lpstr>HGP行書体</vt:lpstr>
      <vt:lpstr>HGS明朝E</vt:lpstr>
      <vt:lpstr>HGｺﾞｼｯｸM</vt:lpstr>
      <vt:lpstr>ＭＳ Ｐゴシック</vt:lpstr>
      <vt:lpstr>ＭＳ ゴシック</vt:lpstr>
      <vt:lpstr>ＭＳ 明朝</vt:lpstr>
      <vt:lpstr>Arial</vt:lpstr>
      <vt:lpstr>Calibri</vt:lpstr>
      <vt:lpstr>Century</vt:lpstr>
      <vt:lpstr>Century Gothic</vt:lpstr>
      <vt:lpstr>Courier New</vt:lpstr>
      <vt:lpstr>Palatino Linotype</vt:lpstr>
      <vt:lpstr>Times New Roman</vt:lpstr>
      <vt:lpstr>エグゼクティブ</vt:lpstr>
      <vt:lpstr>1_標準デザイン</vt:lpstr>
      <vt:lpstr>標準デザイン</vt:lpstr>
      <vt:lpstr>3_Office ​​テーマ</vt:lpstr>
      <vt:lpstr>PowerPoint プレゼンテーション</vt:lpstr>
      <vt:lpstr>PowerPoint プレゼンテーション</vt:lpstr>
      <vt:lpstr>PowerPoint プレゼンテーション</vt:lpstr>
      <vt:lpstr>PowerPoint プレゼンテーション</vt:lpstr>
      <vt:lpstr>人権擁護委員</vt:lpstr>
      <vt:lpstr> 　愛知県連の機構図</vt:lpstr>
      <vt:lpstr>PowerPoint プレゼンテーション</vt:lpstr>
      <vt:lpstr>「子はかすがい、子育てはかすがい」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2022-05-10T01:43:39Z</dcterms:created>
  <dcterms:modified xsi:type="dcterms:W3CDTF">2022-05-10T01:44:19Z</dcterms:modified>
</cp:coreProperties>
</file>