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70" r:id="rId5"/>
    <p:sldId id="260" r:id="rId6"/>
    <p:sldId id="259" r:id="rId7"/>
    <p:sldId id="261" r:id="rId8"/>
    <p:sldId id="271" r:id="rId9"/>
    <p:sldId id="264" r:id="rId10"/>
    <p:sldId id="265" r:id="rId11"/>
    <p:sldId id="266" r:id="rId12"/>
    <p:sldId id="267" r:id="rId13"/>
    <p:sldId id="272" r:id="rId14"/>
    <p:sldId id="268" r:id="rId15"/>
    <p:sldId id="262" r:id="rId16"/>
    <p:sldId id="263" r:id="rId17"/>
    <p:sldId id="269" r:id="rId18"/>
    <p:sldId id="273" r:id="rId19"/>
  </p:sldIdLst>
  <p:sldSz cx="12192000" cy="6858000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3090" y="1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5BC5F303-18F5-4148-9C2B-1F2BCF708C56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56760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3090" y="6456760"/>
            <a:ext cx="4301234" cy="34091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CCC53E26-EEDD-4477-8922-890639BDC1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06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C7FD-6240-4F9F-AC53-D539F88805C6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7B37-1E30-4188-B086-E3015E665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91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C7FD-6240-4F9F-AC53-D539F88805C6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7B37-1E30-4188-B086-E3015E665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22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C7FD-6240-4F9F-AC53-D539F88805C6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7B37-1E30-4188-B086-E3015E665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32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C7FD-6240-4F9F-AC53-D539F88805C6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7B37-1E30-4188-B086-E3015E665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60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C7FD-6240-4F9F-AC53-D539F88805C6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7B37-1E30-4188-B086-E3015E665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2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C7FD-6240-4F9F-AC53-D539F88805C6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7B37-1E30-4188-B086-E3015E665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18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C7FD-6240-4F9F-AC53-D539F88805C6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7B37-1E30-4188-B086-E3015E665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73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C7FD-6240-4F9F-AC53-D539F88805C6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7B37-1E30-4188-B086-E3015E665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42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C7FD-6240-4F9F-AC53-D539F88805C6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7B37-1E30-4188-B086-E3015E665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72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C7FD-6240-4F9F-AC53-D539F88805C6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7B37-1E30-4188-B086-E3015E665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31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C7FD-6240-4F9F-AC53-D539F88805C6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7B37-1E30-4188-B086-E3015E665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59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C7FD-6240-4F9F-AC53-D539F88805C6}" type="datetimeFigureOut">
              <a:rPr kumimoji="1" lang="ja-JP" altLang="en-US" smtClean="0"/>
              <a:t>2020/2/18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7B37-1E30-4188-B086-E3015E665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88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391298" y="233015"/>
            <a:ext cx="12974595" cy="1843259"/>
          </a:xfrm>
        </p:spPr>
        <p:txBody>
          <a:bodyPr anchor="ctr">
            <a:normAutofit/>
          </a:bodyPr>
          <a:lstStyle/>
          <a:p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「自他</a:t>
            </a:r>
            <a:r>
              <a:rPr lang="ja-JP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を大切にする子どもの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育成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」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3999" y="1576108"/>
            <a:ext cx="9144000" cy="798534"/>
          </a:xfrm>
        </p:spPr>
        <p:txBody>
          <a:bodyPr anchor="ctr"/>
          <a:lstStyle/>
          <a:p>
            <a:r>
              <a:rPr lang="ja-JP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―「地域の力」を取り入れた自他を大切にする心育て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―</a:t>
            </a:r>
            <a:endParaRPr lang="ja-JP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523999" y="5961596"/>
            <a:ext cx="9144000" cy="79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東海市人権教育推進実行委員会</a:t>
            </a:r>
            <a:endParaRPr lang="ja-JP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62630" y="2245720"/>
            <a:ext cx="12041989" cy="3566320"/>
            <a:chOff x="62630" y="2170219"/>
            <a:chExt cx="12041989" cy="3566320"/>
          </a:xfrm>
        </p:grpSpPr>
        <p:pic>
          <p:nvPicPr>
            <p:cNvPr id="5" name="図 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" t="14353" r="56485" b="6901"/>
            <a:stretch/>
          </p:blipFill>
          <p:spPr bwMode="auto">
            <a:xfrm>
              <a:off x="9737199" y="2170219"/>
              <a:ext cx="2367420" cy="24104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図 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12220" r="53621" b="6381"/>
            <a:stretch/>
          </p:blipFill>
          <p:spPr bwMode="auto">
            <a:xfrm>
              <a:off x="4752196" y="2252645"/>
              <a:ext cx="2520950" cy="24955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図 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" t="14375" r="55822" b="6491"/>
            <a:stretch/>
          </p:blipFill>
          <p:spPr bwMode="auto">
            <a:xfrm>
              <a:off x="62630" y="2350722"/>
              <a:ext cx="2354893" cy="24225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図 7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9" t="13189" r="55726" b="6125"/>
            <a:stretch/>
          </p:blipFill>
          <p:spPr bwMode="auto">
            <a:xfrm>
              <a:off x="7327726" y="3267024"/>
              <a:ext cx="2354893" cy="24695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図 8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1" t="12635" r="55494" b="6795"/>
            <a:stretch/>
          </p:blipFill>
          <p:spPr bwMode="auto">
            <a:xfrm>
              <a:off x="2465839" y="3247134"/>
              <a:ext cx="2367420" cy="2470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41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3313" y="188004"/>
            <a:ext cx="2605217" cy="545628"/>
          </a:xfrm>
        </p:spPr>
        <p:txBody>
          <a:bodyPr>
            <a:noAutofit/>
          </a:bodyPr>
          <a:lstStyle/>
          <a:p>
            <a:r>
              <a:rPr kumimoji="1"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人権擁護委員による</a:t>
            </a:r>
            <a:endParaRPr kumimoji="1"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ホームベース 2"/>
          <p:cNvSpPr/>
          <p:nvPr/>
        </p:nvSpPr>
        <p:spPr>
          <a:xfrm>
            <a:off x="7858899" y="97386"/>
            <a:ext cx="4217774" cy="401321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出前講座：横須賀小学校子ども教室</a:t>
            </a:r>
            <a:endParaRPr lang="ja-JP" altLang="en-US" sz="1846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427866"/>
            <a:ext cx="6312244" cy="865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「ポケットおばさんのお話広場」</a:t>
            </a:r>
            <a:endParaRPr lang="ja-JP" altLang="en-US" sz="3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269789" y="1360704"/>
            <a:ext cx="5967592" cy="1554040"/>
          </a:xfrm>
          <a:custGeom>
            <a:avLst/>
            <a:gdLst>
              <a:gd name="connsiteX0" fmla="*/ 0 w 5967592"/>
              <a:gd name="connsiteY0" fmla="*/ 155404 h 1554040"/>
              <a:gd name="connsiteX1" fmla="*/ 155404 w 5967592"/>
              <a:gd name="connsiteY1" fmla="*/ 0 h 1554040"/>
              <a:gd name="connsiteX2" fmla="*/ 5812188 w 5967592"/>
              <a:gd name="connsiteY2" fmla="*/ 0 h 1554040"/>
              <a:gd name="connsiteX3" fmla="*/ 5967592 w 5967592"/>
              <a:gd name="connsiteY3" fmla="*/ 155404 h 1554040"/>
              <a:gd name="connsiteX4" fmla="*/ 5967592 w 5967592"/>
              <a:gd name="connsiteY4" fmla="*/ 1398636 h 1554040"/>
              <a:gd name="connsiteX5" fmla="*/ 5812188 w 5967592"/>
              <a:gd name="connsiteY5" fmla="*/ 1554040 h 1554040"/>
              <a:gd name="connsiteX6" fmla="*/ 155404 w 5967592"/>
              <a:gd name="connsiteY6" fmla="*/ 1554040 h 1554040"/>
              <a:gd name="connsiteX7" fmla="*/ 0 w 5967592"/>
              <a:gd name="connsiteY7" fmla="*/ 1398636 h 1554040"/>
              <a:gd name="connsiteX8" fmla="*/ 0 w 5967592"/>
              <a:gd name="connsiteY8" fmla="*/ 155404 h 155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7592" h="1554040">
                <a:moveTo>
                  <a:pt x="0" y="155404"/>
                </a:moveTo>
                <a:cubicBezTo>
                  <a:pt x="0" y="69577"/>
                  <a:pt x="69577" y="0"/>
                  <a:pt x="155404" y="0"/>
                </a:cubicBezTo>
                <a:lnTo>
                  <a:pt x="5812188" y="0"/>
                </a:lnTo>
                <a:cubicBezTo>
                  <a:pt x="5898015" y="0"/>
                  <a:pt x="5967592" y="69577"/>
                  <a:pt x="5967592" y="155404"/>
                </a:cubicBezTo>
                <a:lnTo>
                  <a:pt x="5967592" y="1398636"/>
                </a:lnTo>
                <a:cubicBezTo>
                  <a:pt x="5967592" y="1484463"/>
                  <a:pt x="5898015" y="1554040"/>
                  <a:pt x="5812188" y="1554040"/>
                </a:cubicBezTo>
                <a:lnTo>
                  <a:pt x="155404" y="1554040"/>
                </a:lnTo>
                <a:cubicBezTo>
                  <a:pt x="69577" y="1554040"/>
                  <a:pt x="0" y="1484463"/>
                  <a:pt x="0" y="1398636"/>
                </a:cubicBezTo>
                <a:lnTo>
                  <a:pt x="0" y="1554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156" tIns="213156" rIns="1799054" bIns="213156" numCol="1" spcCol="1270" anchor="ctr" anchorCtr="0">
            <a:noAutofit/>
          </a:bodyPr>
          <a:lstStyle/>
          <a:p>
            <a:pPr lvl="0" algn="l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4400" b="1" kern="1200" dirty="0" smtClean="0"/>
              <a:t>パネルシアター</a:t>
            </a:r>
            <a:endParaRPr kumimoji="1" lang="ja-JP" altLang="en-US" sz="4400" b="1" kern="1200" dirty="0"/>
          </a:p>
        </p:txBody>
      </p:sp>
      <p:sp>
        <p:nvSpPr>
          <p:cNvPr id="12" name="フリーフォーム 11"/>
          <p:cNvSpPr/>
          <p:nvPr/>
        </p:nvSpPr>
        <p:spPr>
          <a:xfrm>
            <a:off x="796341" y="3157279"/>
            <a:ext cx="5967592" cy="1554040"/>
          </a:xfrm>
          <a:custGeom>
            <a:avLst/>
            <a:gdLst>
              <a:gd name="connsiteX0" fmla="*/ 0 w 5967592"/>
              <a:gd name="connsiteY0" fmla="*/ 155404 h 1554040"/>
              <a:gd name="connsiteX1" fmla="*/ 155404 w 5967592"/>
              <a:gd name="connsiteY1" fmla="*/ 0 h 1554040"/>
              <a:gd name="connsiteX2" fmla="*/ 5812188 w 5967592"/>
              <a:gd name="connsiteY2" fmla="*/ 0 h 1554040"/>
              <a:gd name="connsiteX3" fmla="*/ 5967592 w 5967592"/>
              <a:gd name="connsiteY3" fmla="*/ 155404 h 1554040"/>
              <a:gd name="connsiteX4" fmla="*/ 5967592 w 5967592"/>
              <a:gd name="connsiteY4" fmla="*/ 1398636 h 1554040"/>
              <a:gd name="connsiteX5" fmla="*/ 5812188 w 5967592"/>
              <a:gd name="connsiteY5" fmla="*/ 1554040 h 1554040"/>
              <a:gd name="connsiteX6" fmla="*/ 155404 w 5967592"/>
              <a:gd name="connsiteY6" fmla="*/ 1554040 h 1554040"/>
              <a:gd name="connsiteX7" fmla="*/ 0 w 5967592"/>
              <a:gd name="connsiteY7" fmla="*/ 1398636 h 1554040"/>
              <a:gd name="connsiteX8" fmla="*/ 0 w 5967592"/>
              <a:gd name="connsiteY8" fmla="*/ 155404 h 155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7592" h="1554040">
                <a:moveTo>
                  <a:pt x="0" y="155404"/>
                </a:moveTo>
                <a:cubicBezTo>
                  <a:pt x="0" y="69577"/>
                  <a:pt x="69577" y="0"/>
                  <a:pt x="155404" y="0"/>
                </a:cubicBezTo>
                <a:lnTo>
                  <a:pt x="5812188" y="0"/>
                </a:lnTo>
                <a:cubicBezTo>
                  <a:pt x="5898015" y="0"/>
                  <a:pt x="5967592" y="69577"/>
                  <a:pt x="5967592" y="155404"/>
                </a:cubicBezTo>
                <a:lnTo>
                  <a:pt x="5967592" y="1398636"/>
                </a:lnTo>
                <a:cubicBezTo>
                  <a:pt x="5967592" y="1484463"/>
                  <a:pt x="5898015" y="1554040"/>
                  <a:pt x="5812188" y="1554040"/>
                </a:cubicBezTo>
                <a:lnTo>
                  <a:pt x="155404" y="1554040"/>
                </a:lnTo>
                <a:cubicBezTo>
                  <a:pt x="69577" y="1554040"/>
                  <a:pt x="0" y="1484463"/>
                  <a:pt x="0" y="1398636"/>
                </a:cubicBezTo>
                <a:lnTo>
                  <a:pt x="0" y="1554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436" tIns="167436" rIns="1704115" bIns="167436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200" b="1" kern="1200" dirty="0" smtClean="0"/>
              <a:t>絵本「電車にのって」</a:t>
            </a:r>
            <a:endParaRPr kumimoji="1" lang="ja-JP" altLang="en-US" sz="3200" b="1" kern="12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1322893" y="4970326"/>
            <a:ext cx="5967592" cy="1554040"/>
          </a:xfrm>
          <a:custGeom>
            <a:avLst/>
            <a:gdLst>
              <a:gd name="connsiteX0" fmla="*/ 0 w 5967592"/>
              <a:gd name="connsiteY0" fmla="*/ 155404 h 1554040"/>
              <a:gd name="connsiteX1" fmla="*/ 155404 w 5967592"/>
              <a:gd name="connsiteY1" fmla="*/ 0 h 1554040"/>
              <a:gd name="connsiteX2" fmla="*/ 5812188 w 5967592"/>
              <a:gd name="connsiteY2" fmla="*/ 0 h 1554040"/>
              <a:gd name="connsiteX3" fmla="*/ 5967592 w 5967592"/>
              <a:gd name="connsiteY3" fmla="*/ 155404 h 1554040"/>
              <a:gd name="connsiteX4" fmla="*/ 5967592 w 5967592"/>
              <a:gd name="connsiteY4" fmla="*/ 1398636 h 1554040"/>
              <a:gd name="connsiteX5" fmla="*/ 5812188 w 5967592"/>
              <a:gd name="connsiteY5" fmla="*/ 1554040 h 1554040"/>
              <a:gd name="connsiteX6" fmla="*/ 155404 w 5967592"/>
              <a:gd name="connsiteY6" fmla="*/ 1554040 h 1554040"/>
              <a:gd name="connsiteX7" fmla="*/ 0 w 5967592"/>
              <a:gd name="connsiteY7" fmla="*/ 1398636 h 1554040"/>
              <a:gd name="connsiteX8" fmla="*/ 0 w 5967592"/>
              <a:gd name="connsiteY8" fmla="*/ 155404 h 155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7592" h="1554040">
                <a:moveTo>
                  <a:pt x="0" y="155404"/>
                </a:moveTo>
                <a:cubicBezTo>
                  <a:pt x="0" y="69577"/>
                  <a:pt x="69577" y="0"/>
                  <a:pt x="155404" y="0"/>
                </a:cubicBezTo>
                <a:lnTo>
                  <a:pt x="5812188" y="0"/>
                </a:lnTo>
                <a:cubicBezTo>
                  <a:pt x="5898015" y="0"/>
                  <a:pt x="5967592" y="69577"/>
                  <a:pt x="5967592" y="155404"/>
                </a:cubicBezTo>
                <a:lnTo>
                  <a:pt x="5967592" y="1398636"/>
                </a:lnTo>
                <a:cubicBezTo>
                  <a:pt x="5967592" y="1484463"/>
                  <a:pt x="5898015" y="1554040"/>
                  <a:pt x="5812188" y="1554040"/>
                </a:cubicBezTo>
                <a:lnTo>
                  <a:pt x="155404" y="1554040"/>
                </a:lnTo>
                <a:cubicBezTo>
                  <a:pt x="69577" y="1554040"/>
                  <a:pt x="0" y="1484463"/>
                  <a:pt x="0" y="1398636"/>
                </a:cubicBezTo>
                <a:lnTo>
                  <a:pt x="0" y="1554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16" tIns="121716" rIns="1658395" bIns="121716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000" b="1" kern="1200" dirty="0" smtClean="0"/>
              <a:t>ＤＶＤ「ねずみくんのきもち」</a:t>
            </a:r>
            <a:endParaRPr kumimoji="1" lang="ja-JP" altLang="en-US" sz="2000" b="1" kern="1200" dirty="0"/>
          </a:p>
        </p:txBody>
      </p:sp>
      <p:sp>
        <p:nvSpPr>
          <p:cNvPr id="14" name="フリーフォーム 13"/>
          <p:cNvSpPr/>
          <p:nvPr/>
        </p:nvSpPr>
        <p:spPr>
          <a:xfrm>
            <a:off x="4848185" y="2522712"/>
            <a:ext cx="1010126" cy="1010126"/>
          </a:xfrm>
          <a:custGeom>
            <a:avLst/>
            <a:gdLst>
              <a:gd name="connsiteX0" fmla="*/ 0 w 1010126"/>
              <a:gd name="connsiteY0" fmla="*/ 555569 h 1010126"/>
              <a:gd name="connsiteX1" fmla="*/ 227278 w 1010126"/>
              <a:gd name="connsiteY1" fmla="*/ 555569 h 1010126"/>
              <a:gd name="connsiteX2" fmla="*/ 227278 w 1010126"/>
              <a:gd name="connsiteY2" fmla="*/ 0 h 1010126"/>
              <a:gd name="connsiteX3" fmla="*/ 782848 w 1010126"/>
              <a:gd name="connsiteY3" fmla="*/ 0 h 1010126"/>
              <a:gd name="connsiteX4" fmla="*/ 782848 w 1010126"/>
              <a:gd name="connsiteY4" fmla="*/ 555569 h 1010126"/>
              <a:gd name="connsiteX5" fmla="*/ 1010126 w 1010126"/>
              <a:gd name="connsiteY5" fmla="*/ 555569 h 1010126"/>
              <a:gd name="connsiteX6" fmla="*/ 505063 w 1010126"/>
              <a:gd name="connsiteY6" fmla="*/ 1010126 h 1010126"/>
              <a:gd name="connsiteX7" fmla="*/ 0 w 1010126"/>
              <a:gd name="connsiteY7" fmla="*/ 555569 h 101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6" h="1010126">
                <a:moveTo>
                  <a:pt x="0" y="555569"/>
                </a:moveTo>
                <a:lnTo>
                  <a:pt x="227278" y="555569"/>
                </a:lnTo>
                <a:lnTo>
                  <a:pt x="227278" y="0"/>
                </a:lnTo>
                <a:lnTo>
                  <a:pt x="782848" y="0"/>
                </a:lnTo>
                <a:lnTo>
                  <a:pt x="782848" y="555569"/>
                </a:lnTo>
                <a:lnTo>
                  <a:pt x="1010126" y="555569"/>
                </a:lnTo>
                <a:lnTo>
                  <a:pt x="505063" y="1010126"/>
                </a:lnTo>
                <a:lnTo>
                  <a:pt x="0" y="555569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458" tIns="43180" rIns="270458" bIns="293186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3400" kern="1200"/>
          </a:p>
        </p:txBody>
      </p:sp>
      <p:sp>
        <p:nvSpPr>
          <p:cNvPr id="15" name="フリーフォーム 14"/>
          <p:cNvSpPr/>
          <p:nvPr/>
        </p:nvSpPr>
        <p:spPr>
          <a:xfrm>
            <a:off x="5605450" y="4325399"/>
            <a:ext cx="1010126" cy="1010126"/>
          </a:xfrm>
          <a:custGeom>
            <a:avLst/>
            <a:gdLst>
              <a:gd name="connsiteX0" fmla="*/ 0 w 1010126"/>
              <a:gd name="connsiteY0" fmla="*/ 555569 h 1010126"/>
              <a:gd name="connsiteX1" fmla="*/ 227278 w 1010126"/>
              <a:gd name="connsiteY1" fmla="*/ 555569 h 1010126"/>
              <a:gd name="connsiteX2" fmla="*/ 227278 w 1010126"/>
              <a:gd name="connsiteY2" fmla="*/ 0 h 1010126"/>
              <a:gd name="connsiteX3" fmla="*/ 782848 w 1010126"/>
              <a:gd name="connsiteY3" fmla="*/ 0 h 1010126"/>
              <a:gd name="connsiteX4" fmla="*/ 782848 w 1010126"/>
              <a:gd name="connsiteY4" fmla="*/ 555569 h 1010126"/>
              <a:gd name="connsiteX5" fmla="*/ 1010126 w 1010126"/>
              <a:gd name="connsiteY5" fmla="*/ 555569 h 1010126"/>
              <a:gd name="connsiteX6" fmla="*/ 505063 w 1010126"/>
              <a:gd name="connsiteY6" fmla="*/ 1010126 h 1010126"/>
              <a:gd name="connsiteX7" fmla="*/ 0 w 1010126"/>
              <a:gd name="connsiteY7" fmla="*/ 555569 h 101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6" h="1010126">
                <a:moveTo>
                  <a:pt x="0" y="555569"/>
                </a:moveTo>
                <a:lnTo>
                  <a:pt x="227278" y="555569"/>
                </a:lnTo>
                <a:lnTo>
                  <a:pt x="227278" y="0"/>
                </a:lnTo>
                <a:lnTo>
                  <a:pt x="782848" y="0"/>
                </a:lnTo>
                <a:lnTo>
                  <a:pt x="782848" y="555569"/>
                </a:lnTo>
                <a:lnTo>
                  <a:pt x="1010126" y="555569"/>
                </a:lnTo>
                <a:lnTo>
                  <a:pt x="505063" y="1010126"/>
                </a:lnTo>
                <a:lnTo>
                  <a:pt x="0" y="555569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fillRef>
          <a:effectRef idx="0"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458" tIns="43180" rIns="270458" bIns="293186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1" lang="ja-JP" altLang="en-US" sz="3400" kern="120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55" y="667728"/>
            <a:ext cx="3361039" cy="252077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55" y="3808066"/>
            <a:ext cx="3361039" cy="2520779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8328455" y="3157276"/>
            <a:ext cx="3253946" cy="40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ＤＶＤを鑑賞している様子</a:t>
            </a:r>
            <a:endParaRPr lang="ja-JP" altLang="en-US" sz="1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7900090" y="6304131"/>
            <a:ext cx="3777049" cy="40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いじめにゃいからメモ帳を渡されている様子</a:t>
            </a:r>
            <a:endParaRPr lang="en-US" altLang="ja-JP" sz="14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58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649" y="313055"/>
            <a:ext cx="8173995" cy="751111"/>
          </a:xfrm>
        </p:spPr>
        <p:txBody>
          <a:bodyPr/>
          <a:lstStyle/>
          <a:p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第</a:t>
            </a:r>
            <a:r>
              <a:rPr kumimoji="1" lang="en-US" altLang="ja-JP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70</a:t>
            </a:r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回人権週間　街頭啓発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活動</a:t>
            </a:r>
            <a:endParaRPr kumimoji="1"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ホームベース 2"/>
          <p:cNvSpPr/>
          <p:nvPr/>
        </p:nvSpPr>
        <p:spPr>
          <a:xfrm>
            <a:off x="8814485" y="122100"/>
            <a:ext cx="3245711" cy="401321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人権週間　街頭啓発活動</a:t>
            </a:r>
            <a:endParaRPr lang="ja-JP" altLang="en-US" sz="1846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95649" y="1326292"/>
            <a:ext cx="3635372" cy="380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市内中学生　　</a:t>
            </a:r>
            <a:r>
              <a:rPr lang="ja-JP" altLang="en-US" sz="28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28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を</a:t>
            </a:r>
            <a:endParaRPr lang="ja-JP" altLang="en-US" sz="28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1634840"/>
            <a:ext cx="5321643" cy="668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「１日人権擁護委員」</a:t>
            </a:r>
            <a:endParaRPr lang="ja-JP" altLang="en-US" sz="22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876974" y="1859358"/>
            <a:ext cx="1814384" cy="380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として委嘱</a:t>
            </a:r>
            <a:endParaRPr lang="ja-JP" altLang="en-US" sz="28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7" y="2500184"/>
            <a:ext cx="5436973" cy="4077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7" y="2491946"/>
            <a:ext cx="5436973" cy="4077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1962487" y="772564"/>
            <a:ext cx="1451458" cy="127700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r>
              <a:rPr lang="ja-JP" altLang="en-US" sz="40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名</a:t>
            </a:r>
            <a:endParaRPr lang="ja-JP" altLang="en-US" sz="4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47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96865" y="1222179"/>
            <a:ext cx="3056238" cy="71371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‣</a:t>
            </a:r>
            <a:r>
              <a:rPr kumimoji="1" lang="ja-JP" altLang="en-US" dirty="0" smtClean="0"/>
              <a:t>客観的視点</a:t>
            </a:r>
            <a:endParaRPr kumimoji="1" lang="ja-JP" altLang="en-US" dirty="0"/>
          </a:p>
        </p:txBody>
      </p:sp>
      <p:sp>
        <p:nvSpPr>
          <p:cNvPr id="3" name="ホームベース 2"/>
          <p:cNvSpPr/>
          <p:nvPr/>
        </p:nvSpPr>
        <p:spPr>
          <a:xfrm>
            <a:off x="8814485" y="196242"/>
            <a:ext cx="3245711" cy="401321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人権講話・人権教室</a:t>
            </a:r>
            <a:endParaRPr lang="ja-JP" altLang="en-US" sz="1846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75935" y="1189221"/>
            <a:ext cx="8894635" cy="5639945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フリーフォーム 13"/>
          <p:cNvSpPr/>
          <p:nvPr/>
        </p:nvSpPr>
        <p:spPr>
          <a:xfrm>
            <a:off x="362314" y="2084404"/>
            <a:ext cx="2504242" cy="3849578"/>
          </a:xfrm>
          <a:custGeom>
            <a:avLst/>
            <a:gdLst>
              <a:gd name="connsiteX0" fmla="*/ 0 w 2504242"/>
              <a:gd name="connsiteY0" fmla="*/ 417382 h 3849578"/>
              <a:gd name="connsiteX1" fmla="*/ 417382 w 2504242"/>
              <a:gd name="connsiteY1" fmla="*/ 0 h 3849578"/>
              <a:gd name="connsiteX2" fmla="*/ 2086860 w 2504242"/>
              <a:gd name="connsiteY2" fmla="*/ 0 h 3849578"/>
              <a:gd name="connsiteX3" fmla="*/ 2504242 w 2504242"/>
              <a:gd name="connsiteY3" fmla="*/ 417382 h 3849578"/>
              <a:gd name="connsiteX4" fmla="*/ 2504242 w 2504242"/>
              <a:gd name="connsiteY4" fmla="*/ 3432196 h 3849578"/>
              <a:gd name="connsiteX5" fmla="*/ 2086860 w 2504242"/>
              <a:gd name="connsiteY5" fmla="*/ 3849578 h 3849578"/>
              <a:gd name="connsiteX6" fmla="*/ 417382 w 2504242"/>
              <a:gd name="connsiteY6" fmla="*/ 3849578 h 3849578"/>
              <a:gd name="connsiteX7" fmla="*/ 0 w 2504242"/>
              <a:gd name="connsiteY7" fmla="*/ 3432196 h 3849578"/>
              <a:gd name="connsiteX8" fmla="*/ 0 w 2504242"/>
              <a:gd name="connsiteY8" fmla="*/ 417382 h 384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4242" h="3849578">
                <a:moveTo>
                  <a:pt x="0" y="417382"/>
                </a:moveTo>
                <a:cubicBezTo>
                  <a:pt x="0" y="186868"/>
                  <a:pt x="186868" y="0"/>
                  <a:pt x="417382" y="0"/>
                </a:cubicBezTo>
                <a:lnTo>
                  <a:pt x="2086860" y="0"/>
                </a:lnTo>
                <a:cubicBezTo>
                  <a:pt x="2317374" y="0"/>
                  <a:pt x="2504242" y="186868"/>
                  <a:pt x="2504242" y="417382"/>
                </a:cubicBezTo>
                <a:lnTo>
                  <a:pt x="2504242" y="3432196"/>
                </a:lnTo>
                <a:cubicBezTo>
                  <a:pt x="2504242" y="3662710"/>
                  <a:pt x="2317374" y="3849578"/>
                  <a:pt x="2086860" y="3849578"/>
                </a:cubicBezTo>
                <a:lnTo>
                  <a:pt x="417382" y="3849578"/>
                </a:lnTo>
                <a:cubicBezTo>
                  <a:pt x="186868" y="3849578"/>
                  <a:pt x="0" y="3662710"/>
                  <a:pt x="0" y="3432196"/>
                </a:cubicBezTo>
                <a:lnTo>
                  <a:pt x="0" y="417382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887" tIns="289887" rIns="289887" bIns="289887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ja-JP" sz="4400" b="1" kern="1200" dirty="0" smtClean="0"/>
              <a:t>1,2</a:t>
            </a:r>
            <a:r>
              <a:rPr kumimoji="1" lang="ja-JP" altLang="en-US" sz="4400" b="1" kern="1200" dirty="0" smtClean="0"/>
              <a:t>年生</a:t>
            </a:r>
            <a:endParaRPr kumimoji="1" lang="en-US" altLang="ja-JP" sz="4400" b="1" kern="1200" dirty="0" smtClean="0"/>
          </a:p>
          <a:p>
            <a:pPr marL="0" lvl="0" algn="l" defTabSz="1955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kumimoji="1" lang="ja-JP" altLang="en-US" sz="2400" b="1" kern="1200" dirty="0" smtClean="0"/>
              <a:t>りょうたの</a:t>
            </a:r>
            <a:endParaRPr kumimoji="1" lang="en-US" altLang="ja-JP" sz="2400" b="1" kern="1200" dirty="0" smtClean="0"/>
          </a:p>
          <a:p>
            <a:pPr lvl="0" algn="l" defTabSz="1955800">
              <a:lnSpc>
                <a:spcPct val="50000"/>
              </a:lnSpc>
              <a:spcBef>
                <a:spcPct val="0"/>
              </a:spcBef>
              <a:spcAft>
                <a:spcPts val="0"/>
              </a:spcAft>
            </a:pPr>
            <a:r>
              <a:rPr kumimoji="1" lang="ja-JP" altLang="en-US" sz="2400" b="1" kern="1200" dirty="0" smtClean="0"/>
              <a:t>　　　</a:t>
            </a:r>
            <a:endParaRPr kumimoji="1" lang="en-US" altLang="ja-JP" sz="2400" b="1" kern="1200" dirty="0" smtClean="0"/>
          </a:p>
          <a:p>
            <a:pPr lvl="0" algn="l" defTabSz="1955800">
              <a:lnSpc>
                <a:spcPct val="50000"/>
              </a:lnSpc>
              <a:spcBef>
                <a:spcPct val="0"/>
              </a:spcBef>
              <a:spcAft>
                <a:spcPts val="0"/>
              </a:spcAft>
            </a:pPr>
            <a:r>
              <a:rPr kumimoji="1" lang="ja-JP" altLang="en-US" sz="2400" b="1" kern="1200" dirty="0" smtClean="0"/>
              <a:t>夏休み</a:t>
            </a:r>
            <a:endParaRPr kumimoji="1" lang="ja-JP" altLang="en-US" sz="2400" b="1" kern="1200" dirty="0"/>
          </a:p>
        </p:txBody>
      </p:sp>
      <p:sp>
        <p:nvSpPr>
          <p:cNvPr id="15" name="フリーフォーム 14"/>
          <p:cNvSpPr/>
          <p:nvPr/>
        </p:nvSpPr>
        <p:spPr>
          <a:xfrm>
            <a:off x="2950936" y="2092390"/>
            <a:ext cx="2642748" cy="3833605"/>
          </a:xfrm>
          <a:custGeom>
            <a:avLst/>
            <a:gdLst>
              <a:gd name="connsiteX0" fmla="*/ 0 w 2642748"/>
              <a:gd name="connsiteY0" fmla="*/ 440467 h 3833605"/>
              <a:gd name="connsiteX1" fmla="*/ 440467 w 2642748"/>
              <a:gd name="connsiteY1" fmla="*/ 0 h 3833605"/>
              <a:gd name="connsiteX2" fmla="*/ 2202281 w 2642748"/>
              <a:gd name="connsiteY2" fmla="*/ 0 h 3833605"/>
              <a:gd name="connsiteX3" fmla="*/ 2642748 w 2642748"/>
              <a:gd name="connsiteY3" fmla="*/ 440467 h 3833605"/>
              <a:gd name="connsiteX4" fmla="*/ 2642748 w 2642748"/>
              <a:gd name="connsiteY4" fmla="*/ 3393138 h 3833605"/>
              <a:gd name="connsiteX5" fmla="*/ 2202281 w 2642748"/>
              <a:gd name="connsiteY5" fmla="*/ 3833605 h 3833605"/>
              <a:gd name="connsiteX6" fmla="*/ 440467 w 2642748"/>
              <a:gd name="connsiteY6" fmla="*/ 3833605 h 3833605"/>
              <a:gd name="connsiteX7" fmla="*/ 0 w 2642748"/>
              <a:gd name="connsiteY7" fmla="*/ 3393138 h 3833605"/>
              <a:gd name="connsiteX8" fmla="*/ 0 w 2642748"/>
              <a:gd name="connsiteY8" fmla="*/ 440467 h 383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2748" h="3833605">
                <a:moveTo>
                  <a:pt x="0" y="440467"/>
                </a:moveTo>
                <a:cubicBezTo>
                  <a:pt x="0" y="197204"/>
                  <a:pt x="197204" y="0"/>
                  <a:pt x="440467" y="0"/>
                </a:cubicBezTo>
                <a:lnTo>
                  <a:pt x="2202281" y="0"/>
                </a:lnTo>
                <a:cubicBezTo>
                  <a:pt x="2445544" y="0"/>
                  <a:pt x="2642748" y="197204"/>
                  <a:pt x="2642748" y="440467"/>
                </a:cubicBezTo>
                <a:lnTo>
                  <a:pt x="2642748" y="3393138"/>
                </a:lnTo>
                <a:cubicBezTo>
                  <a:pt x="2642748" y="3636401"/>
                  <a:pt x="2445544" y="3833605"/>
                  <a:pt x="2202281" y="3833605"/>
                </a:cubicBezTo>
                <a:lnTo>
                  <a:pt x="440467" y="3833605"/>
                </a:lnTo>
                <a:cubicBezTo>
                  <a:pt x="197204" y="3833605"/>
                  <a:pt x="0" y="3636401"/>
                  <a:pt x="0" y="3393138"/>
                </a:cubicBezTo>
                <a:lnTo>
                  <a:pt x="0" y="4404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648" tIns="296648" rIns="296648" bIns="296648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ja-JP" sz="4400" b="1" kern="1200" dirty="0" smtClean="0"/>
              <a:t>3,4</a:t>
            </a:r>
            <a:r>
              <a:rPr kumimoji="1" lang="ja-JP" altLang="en-US" sz="4400" b="1" kern="1200" dirty="0" smtClean="0"/>
              <a:t>年生</a:t>
            </a:r>
            <a:endParaRPr kumimoji="1" lang="en-US" altLang="ja-JP" sz="4400" b="1" kern="1200" dirty="0" smtClean="0"/>
          </a:p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4000" b="1" kern="1200" dirty="0" smtClean="0"/>
              <a:t>ココロ屋</a:t>
            </a:r>
            <a:endParaRPr kumimoji="1" lang="ja-JP" altLang="en-US" sz="4000" b="1" kern="1200" dirty="0"/>
          </a:p>
        </p:txBody>
      </p:sp>
      <p:sp>
        <p:nvSpPr>
          <p:cNvPr id="16" name="フリーフォーム 15"/>
          <p:cNvSpPr/>
          <p:nvPr/>
        </p:nvSpPr>
        <p:spPr>
          <a:xfrm>
            <a:off x="5685894" y="2124357"/>
            <a:ext cx="2540629" cy="3769671"/>
          </a:xfrm>
          <a:custGeom>
            <a:avLst/>
            <a:gdLst>
              <a:gd name="connsiteX0" fmla="*/ 0 w 2540629"/>
              <a:gd name="connsiteY0" fmla="*/ 423447 h 3769671"/>
              <a:gd name="connsiteX1" fmla="*/ 423447 w 2540629"/>
              <a:gd name="connsiteY1" fmla="*/ 0 h 3769671"/>
              <a:gd name="connsiteX2" fmla="*/ 2117182 w 2540629"/>
              <a:gd name="connsiteY2" fmla="*/ 0 h 3769671"/>
              <a:gd name="connsiteX3" fmla="*/ 2540629 w 2540629"/>
              <a:gd name="connsiteY3" fmla="*/ 423447 h 3769671"/>
              <a:gd name="connsiteX4" fmla="*/ 2540629 w 2540629"/>
              <a:gd name="connsiteY4" fmla="*/ 3346224 h 3769671"/>
              <a:gd name="connsiteX5" fmla="*/ 2117182 w 2540629"/>
              <a:gd name="connsiteY5" fmla="*/ 3769671 h 3769671"/>
              <a:gd name="connsiteX6" fmla="*/ 423447 w 2540629"/>
              <a:gd name="connsiteY6" fmla="*/ 3769671 h 3769671"/>
              <a:gd name="connsiteX7" fmla="*/ 0 w 2540629"/>
              <a:gd name="connsiteY7" fmla="*/ 3346224 h 3769671"/>
              <a:gd name="connsiteX8" fmla="*/ 0 w 2540629"/>
              <a:gd name="connsiteY8" fmla="*/ 423447 h 37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0629" h="3769671">
                <a:moveTo>
                  <a:pt x="0" y="423447"/>
                </a:moveTo>
                <a:cubicBezTo>
                  <a:pt x="0" y="189584"/>
                  <a:pt x="189584" y="0"/>
                  <a:pt x="423447" y="0"/>
                </a:cubicBezTo>
                <a:lnTo>
                  <a:pt x="2117182" y="0"/>
                </a:lnTo>
                <a:cubicBezTo>
                  <a:pt x="2351045" y="0"/>
                  <a:pt x="2540629" y="189584"/>
                  <a:pt x="2540629" y="423447"/>
                </a:cubicBezTo>
                <a:lnTo>
                  <a:pt x="2540629" y="3346224"/>
                </a:lnTo>
                <a:cubicBezTo>
                  <a:pt x="2540629" y="3580087"/>
                  <a:pt x="2351045" y="3769671"/>
                  <a:pt x="2117182" y="3769671"/>
                </a:cubicBezTo>
                <a:lnTo>
                  <a:pt x="423447" y="3769671"/>
                </a:lnTo>
                <a:cubicBezTo>
                  <a:pt x="189584" y="3769671"/>
                  <a:pt x="0" y="3580087"/>
                  <a:pt x="0" y="3346224"/>
                </a:cubicBezTo>
                <a:lnTo>
                  <a:pt x="0" y="4234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1663" tIns="291663" rIns="291663" bIns="291663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ja-JP" sz="4400" b="1" kern="1200" dirty="0" smtClean="0"/>
              <a:t>5,6</a:t>
            </a:r>
            <a:r>
              <a:rPr kumimoji="1" lang="ja-JP" altLang="en-US" sz="4400" b="1" kern="1200" dirty="0" smtClean="0"/>
              <a:t>年生</a:t>
            </a:r>
            <a:endParaRPr kumimoji="1" lang="en-US" altLang="ja-JP" sz="4400" b="1" kern="1200" dirty="0" smtClean="0"/>
          </a:p>
          <a:p>
            <a:pPr lvl="0" algn="l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200" b="1" kern="1200" dirty="0" smtClean="0"/>
              <a:t>勇気の</a:t>
            </a:r>
            <a:endParaRPr kumimoji="1" lang="en-US" altLang="ja-JP" sz="3200" b="1" kern="1200" dirty="0" smtClean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r>
              <a:rPr kumimoji="1" lang="ja-JP" altLang="en-US" sz="3200" b="1" kern="1200" dirty="0" smtClean="0"/>
              <a:t>　</a:t>
            </a:r>
            <a:endParaRPr kumimoji="1" lang="en-US" altLang="ja-JP" sz="3200" b="1" kern="1200" dirty="0" smtClean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lang="en-US" altLang="ja-JP" sz="3200" b="1" dirty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kumimoji="1" lang="en-US" altLang="ja-JP" sz="3200" b="1" kern="1200" dirty="0" smtClean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lang="en-US" altLang="ja-JP" sz="3200" b="1" dirty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kumimoji="1" lang="en-US" altLang="ja-JP" sz="3200" b="1" kern="1200" dirty="0" smtClean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lang="en-US" altLang="ja-JP" sz="3200" b="1" dirty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kumimoji="1" lang="en-US" altLang="ja-JP" sz="3200" b="1" kern="1200" dirty="0" smtClean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lang="en-US" altLang="ja-JP" sz="3200" b="1" dirty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kumimoji="1" lang="en-US" altLang="ja-JP" sz="3200" b="1" kern="1200" dirty="0" smtClean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lang="en-US" altLang="ja-JP" sz="3200" b="1" dirty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kumimoji="1" lang="en-US" altLang="ja-JP" sz="3200" b="1" kern="1200" dirty="0" smtClean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lang="en-US" altLang="ja-JP" sz="3200" b="1" dirty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kumimoji="1" lang="en-US" altLang="ja-JP" sz="3200" b="1" kern="1200" dirty="0" smtClean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lang="en-US" altLang="ja-JP" sz="3200" b="1" dirty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kumimoji="1" lang="en-US" altLang="ja-JP" sz="3200" b="1" kern="1200" dirty="0" smtClean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lang="en-US" altLang="ja-JP" sz="3200" b="1" dirty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kumimoji="1" lang="en-US" altLang="ja-JP" sz="3200" b="1" kern="1200" dirty="0" smtClean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lang="en-US" altLang="ja-JP" sz="3200" b="1" dirty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kumimoji="1" lang="en-US" altLang="ja-JP" sz="3200" b="1" kern="1200" dirty="0" smtClean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lang="en-US" altLang="ja-JP" sz="3200" b="1" dirty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kumimoji="1" lang="en-US" altLang="ja-JP" sz="3200" b="1" kern="1200" dirty="0" smtClean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endParaRPr lang="en-US" altLang="ja-JP" sz="3200" b="1" dirty="0"/>
          </a:p>
          <a:p>
            <a:pPr lvl="0" algn="l" defTabSz="1955800">
              <a:lnSpc>
                <a:spcPct val="0"/>
              </a:lnSpc>
              <a:spcBef>
                <a:spcPct val="0"/>
              </a:spcBef>
              <a:spcAft>
                <a:spcPts val="0"/>
              </a:spcAft>
            </a:pPr>
            <a:r>
              <a:rPr kumimoji="1" lang="ja-JP" altLang="en-US" sz="3200" b="1" kern="1200" dirty="0" smtClean="0"/>
              <a:t>お守り</a:t>
            </a:r>
            <a:endParaRPr kumimoji="1" lang="ja-JP" altLang="en-US" sz="3200" b="1" kern="12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896865" y="2367238"/>
            <a:ext cx="2891481" cy="71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‣</a:t>
            </a:r>
            <a:r>
              <a:rPr lang="ja-JP" altLang="en-US" dirty="0" smtClean="0"/>
              <a:t>自分らしさ</a:t>
            </a:r>
            <a:endParaRPr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896864" y="4688819"/>
            <a:ext cx="2891481" cy="71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‣</a:t>
            </a:r>
            <a:r>
              <a:rPr lang="ja-JP" altLang="en-US" dirty="0" smtClean="0"/>
              <a:t>思いやり</a:t>
            </a:r>
            <a:endParaRPr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896864" y="3487586"/>
            <a:ext cx="2891481" cy="71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‣</a:t>
            </a:r>
            <a:r>
              <a:rPr lang="ja-JP" altLang="en-US" dirty="0" smtClean="0"/>
              <a:t>責任感</a:t>
            </a:r>
            <a:endParaRPr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896864" y="5666146"/>
            <a:ext cx="2891481" cy="71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‣</a:t>
            </a:r>
            <a:r>
              <a:rPr lang="ja-JP" altLang="en-US" dirty="0" smtClean="0"/>
              <a:t>友達</a:t>
            </a:r>
            <a:endParaRPr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82832" y="276281"/>
            <a:ext cx="5368325" cy="817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u="sng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人権講話・人権教室</a:t>
            </a:r>
            <a:endParaRPr lang="ja-JP" altLang="en-US" b="1" u="sng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24021" y="141102"/>
            <a:ext cx="3885513" cy="262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人権擁護員による市内小中学校での</a:t>
            </a:r>
            <a:endParaRPr lang="ja-JP" altLang="en-US" sz="18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横巻き 11"/>
          <p:cNvSpPr/>
          <p:nvPr/>
        </p:nvSpPr>
        <p:spPr>
          <a:xfrm>
            <a:off x="137299" y="1415023"/>
            <a:ext cx="2715741" cy="595015"/>
          </a:xfrm>
          <a:prstGeom prst="horizontalScroll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船島小学校での一例</a:t>
            </a:r>
            <a:endParaRPr kumimoji="1" lang="ja-JP" alt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6" grpId="0"/>
      <p:bldP spid="7" grpId="0"/>
      <p:bldP spid="8" grpId="0"/>
      <p:bldP spid="9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8814485" y="196242"/>
            <a:ext cx="3245711" cy="401321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人権講話・人権教室</a:t>
            </a:r>
            <a:endParaRPr lang="ja-JP" altLang="en-US" sz="1846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282832" y="276281"/>
            <a:ext cx="5368325" cy="817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u="sng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人権講話・人権教室</a:t>
            </a:r>
            <a:endParaRPr lang="ja-JP" altLang="en-US" b="1" u="sng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24021" y="141102"/>
            <a:ext cx="3885513" cy="262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人権擁護員による市内小中学校での</a:t>
            </a:r>
            <a:endParaRPr lang="ja-JP" altLang="en-US" sz="18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1" y="1826247"/>
            <a:ext cx="5498755" cy="4124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52" y="1826247"/>
            <a:ext cx="5498755" cy="4124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3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/>
          <p:cNvSpPr/>
          <p:nvPr/>
        </p:nvSpPr>
        <p:spPr>
          <a:xfrm>
            <a:off x="8526172" y="2490278"/>
            <a:ext cx="2301579" cy="2245678"/>
          </a:xfrm>
          <a:custGeom>
            <a:avLst/>
            <a:gdLst>
              <a:gd name="connsiteX0" fmla="*/ 0 w 2301579"/>
              <a:gd name="connsiteY0" fmla="*/ 1122839 h 2245678"/>
              <a:gd name="connsiteX1" fmla="*/ 1150790 w 2301579"/>
              <a:gd name="connsiteY1" fmla="*/ 0 h 2245678"/>
              <a:gd name="connsiteX2" fmla="*/ 2301580 w 2301579"/>
              <a:gd name="connsiteY2" fmla="*/ 1122839 h 2245678"/>
              <a:gd name="connsiteX3" fmla="*/ 1150790 w 2301579"/>
              <a:gd name="connsiteY3" fmla="*/ 2245678 h 2245678"/>
              <a:gd name="connsiteX4" fmla="*/ 0 w 2301579"/>
              <a:gd name="connsiteY4" fmla="*/ 1122839 h 224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1579" h="2245678">
                <a:moveTo>
                  <a:pt x="0" y="1122839"/>
                </a:moveTo>
                <a:cubicBezTo>
                  <a:pt x="0" y="502712"/>
                  <a:pt x="515226" y="0"/>
                  <a:pt x="1150790" y="0"/>
                </a:cubicBezTo>
                <a:cubicBezTo>
                  <a:pt x="1786354" y="0"/>
                  <a:pt x="2301580" y="502712"/>
                  <a:pt x="2301580" y="1122839"/>
                </a:cubicBezTo>
                <a:cubicBezTo>
                  <a:pt x="2301580" y="1742966"/>
                  <a:pt x="1786354" y="2245678"/>
                  <a:pt x="1150790" y="2245678"/>
                </a:cubicBezTo>
                <a:cubicBezTo>
                  <a:pt x="515226" y="2245678"/>
                  <a:pt x="0" y="1742966"/>
                  <a:pt x="0" y="112283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538" tIns="359352" rIns="367538" bIns="35935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400" b="1" kern="1200" dirty="0" smtClean="0"/>
              <a:t>見逃さない</a:t>
            </a:r>
            <a:endParaRPr kumimoji="1" lang="ja-JP" altLang="en-US" sz="2400" b="1" kern="1200" dirty="0"/>
          </a:p>
        </p:txBody>
      </p:sp>
      <p:sp>
        <p:nvSpPr>
          <p:cNvPr id="3" name="ホームベース 2"/>
          <p:cNvSpPr/>
          <p:nvPr/>
        </p:nvSpPr>
        <p:spPr>
          <a:xfrm>
            <a:off x="8452022" y="196242"/>
            <a:ext cx="3608175" cy="401321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子どものいじめ防止サミット</a:t>
            </a:r>
            <a:endParaRPr lang="ja-JP" altLang="en-US" sz="1846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11251" y="1777496"/>
            <a:ext cx="2991708" cy="2039438"/>
          </a:xfrm>
          <a:custGeom>
            <a:avLst/>
            <a:gdLst>
              <a:gd name="connsiteX0" fmla="*/ 0 w 2039437"/>
              <a:gd name="connsiteY0" fmla="*/ 0 h 2991707"/>
              <a:gd name="connsiteX1" fmla="*/ 1699524 w 2039437"/>
              <a:gd name="connsiteY1" fmla="*/ 0 h 2991707"/>
              <a:gd name="connsiteX2" fmla="*/ 2039437 w 2039437"/>
              <a:gd name="connsiteY2" fmla="*/ 339913 h 2991707"/>
              <a:gd name="connsiteX3" fmla="*/ 2039437 w 2039437"/>
              <a:gd name="connsiteY3" fmla="*/ 2991707 h 2991707"/>
              <a:gd name="connsiteX4" fmla="*/ 0 w 2039437"/>
              <a:gd name="connsiteY4" fmla="*/ 2991707 h 2991707"/>
              <a:gd name="connsiteX5" fmla="*/ 0 w 2039437"/>
              <a:gd name="connsiteY5" fmla="*/ 0 h 299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37" h="2991707">
                <a:moveTo>
                  <a:pt x="0" y="2991707"/>
                </a:moveTo>
                <a:lnTo>
                  <a:pt x="0" y="498628"/>
                </a:lnTo>
                <a:cubicBezTo>
                  <a:pt x="0" y="223243"/>
                  <a:pt x="103743" y="0"/>
                  <a:pt x="231718" y="0"/>
                </a:cubicBezTo>
                <a:lnTo>
                  <a:pt x="2039437" y="0"/>
                </a:lnTo>
                <a:lnTo>
                  <a:pt x="2039437" y="2991707"/>
                </a:lnTo>
                <a:lnTo>
                  <a:pt x="0" y="29917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227585" rIns="227585" bIns="737444" numCol="1" spcCol="1270" anchor="ctr" anchorCtr="0">
            <a:noAutofit/>
          </a:bodyPr>
          <a:lstStyle/>
          <a:p>
            <a:pPr lvl="0" algn="l" defTabSz="1422400">
              <a:lnSpc>
                <a:spcPct val="50000"/>
              </a:lnSpc>
              <a:spcBef>
                <a:spcPct val="0"/>
              </a:spcBef>
              <a:spcAft>
                <a:spcPts val="1200"/>
              </a:spcAft>
            </a:pPr>
            <a:endParaRPr kumimoji="1" lang="en-US" altLang="ja-JP" sz="3200" kern="1200" dirty="0" smtClean="0"/>
          </a:p>
          <a:p>
            <a:pPr lvl="0" algn="l" defTabSz="1422400">
              <a:lnSpc>
                <a:spcPct val="50000"/>
              </a:lnSpc>
              <a:spcBef>
                <a:spcPct val="0"/>
              </a:spcBef>
              <a:spcAft>
                <a:spcPts val="1200"/>
              </a:spcAft>
            </a:pPr>
            <a:r>
              <a:rPr kumimoji="1" lang="ja-JP" altLang="en-US" sz="3200" b="1" kern="1200" dirty="0" smtClean="0"/>
              <a:t>市内小中学校</a:t>
            </a:r>
            <a:endParaRPr kumimoji="1" lang="en-US" altLang="ja-JP" sz="3200" b="1" kern="1200" dirty="0" smtClean="0"/>
          </a:p>
          <a:p>
            <a:pPr lvl="0" algn="l" defTabSz="1422400">
              <a:lnSpc>
                <a:spcPct val="50000"/>
              </a:lnSpc>
              <a:spcBef>
                <a:spcPct val="0"/>
              </a:spcBef>
              <a:spcAft>
                <a:spcPts val="1200"/>
              </a:spcAft>
            </a:pPr>
            <a:r>
              <a:rPr kumimoji="1" lang="en-US" altLang="ja-JP" sz="3200" b="1" kern="1200" dirty="0" smtClean="0"/>
              <a:t>1</a:t>
            </a:r>
            <a:r>
              <a:rPr kumimoji="1" lang="ja-JP" altLang="en-US" sz="3200" b="1" kern="1200" dirty="0" smtClean="0"/>
              <a:t>～</a:t>
            </a:r>
            <a:r>
              <a:rPr kumimoji="1" lang="en-US" altLang="ja-JP" sz="3200" b="1" kern="1200" dirty="0" smtClean="0"/>
              <a:t>2</a:t>
            </a:r>
            <a:r>
              <a:rPr kumimoji="1" lang="ja-JP" altLang="en-US" sz="3200" b="1" kern="1200" dirty="0" smtClean="0"/>
              <a:t>名の代表</a:t>
            </a:r>
            <a:endParaRPr kumimoji="1" lang="en-US" altLang="ja-JP" sz="3200" b="1" kern="1200" dirty="0" smtClean="0"/>
          </a:p>
        </p:txBody>
      </p:sp>
      <p:sp>
        <p:nvSpPr>
          <p:cNvPr id="18" name="フリーフォーム 17"/>
          <p:cNvSpPr/>
          <p:nvPr/>
        </p:nvSpPr>
        <p:spPr>
          <a:xfrm>
            <a:off x="3102959" y="1777496"/>
            <a:ext cx="2991707" cy="2039437"/>
          </a:xfrm>
          <a:custGeom>
            <a:avLst/>
            <a:gdLst>
              <a:gd name="connsiteX0" fmla="*/ 0 w 2991707"/>
              <a:gd name="connsiteY0" fmla="*/ 0 h 2039437"/>
              <a:gd name="connsiteX1" fmla="*/ 2651794 w 2991707"/>
              <a:gd name="connsiteY1" fmla="*/ 0 h 2039437"/>
              <a:gd name="connsiteX2" fmla="*/ 2991707 w 2991707"/>
              <a:gd name="connsiteY2" fmla="*/ 339913 h 2039437"/>
              <a:gd name="connsiteX3" fmla="*/ 2991707 w 2991707"/>
              <a:gd name="connsiteY3" fmla="*/ 2039437 h 2039437"/>
              <a:gd name="connsiteX4" fmla="*/ 0 w 2991707"/>
              <a:gd name="connsiteY4" fmla="*/ 2039437 h 2039437"/>
              <a:gd name="connsiteX5" fmla="*/ 0 w 2991707"/>
              <a:gd name="connsiteY5" fmla="*/ 0 h 203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707" h="2039437">
                <a:moveTo>
                  <a:pt x="0" y="0"/>
                </a:moveTo>
                <a:lnTo>
                  <a:pt x="2651794" y="0"/>
                </a:lnTo>
                <a:cubicBezTo>
                  <a:pt x="2839523" y="0"/>
                  <a:pt x="2991707" y="152184"/>
                  <a:pt x="2991707" y="339913"/>
                </a:cubicBezTo>
                <a:lnTo>
                  <a:pt x="2991707" y="2039437"/>
                </a:lnTo>
                <a:lnTo>
                  <a:pt x="0" y="2039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2" tIns="256032" rIns="256032" bIns="76589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600" b="1" kern="1200" dirty="0" smtClean="0"/>
              <a:t>ＰＴＡ役員</a:t>
            </a:r>
            <a:endParaRPr kumimoji="1" lang="ja-JP" altLang="en-US" sz="3600" b="1" kern="1200" dirty="0"/>
          </a:p>
        </p:txBody>
      </p:sp>
      <p:sp>
        <p:nvSpPr>
          <p:cNvPr id="19" name="フリーフォーム 18"/>
          <p:cNvSpPr/>
          <p:nvPr/>
        </p:nvSpPr>
        <p:spPr>
          <a:xfrm>
            <a:off x="111252" y="3816932"/>
            <a:ext cx="2991707" cy="2039438"/>
          </a:xfrm>
          <a:custGeom>
            <a:avLst/>
            <a:gdLst>
              <a:gd name="connsiteX0" fmla="*/ 0 w 2991707"/>
              <a:gd name="connsiteY0" fmla="*/ 0 h 2039437"/>
              <a:gd name="connsiteX1" fmla="*/ 2651794 w 2991707"/>
              <a:gd name="connsiteY1" fmla="*/ 0 h 2039437"/>
              <a:gd name="connsiteX2" fmla="*/ 2991707 w 2991707"/>
              <a:gd name="connsiteY2" fmla="*/ 339913 h 2039437"/>
              <a:gd name="connsiteX3" fmla="*/ 2991707 w 2991707"/>
              <a:gd name="connsiteY3" fmla="*/ 2039437 h 2039437"/>
              <a:gd name="connsiteX4" fmla="*/ 0 w 2991707"/>
              <a:gd name="connsiteY4" fmla="*/ 2039437 h 2039437"/>
              <a:gd name="connsiteX5" fmla="*/ 0 w 2991707"/>
              <a:gd name="connsiteY5" fmla="*/ 0 h 203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707" h="2039437">
                <a:moveTo>
                  <a:pt x="2991707" y="2039436"/>
                </a:moveTo>
                <a:lnTo>
                  <a:pt x="339913" y="2039436"/>
                </a:lnTo>
                <a:cubicBezTo>
                  <a:pt x="152184" y="2039436"/>
                  <a:pt x="0" y="1887252"/>
                  <a:pt x="0" y="1699523"/>
                </a:cubicBezTo>
                <a:lnTo>
                  <a:pt x="0" y="1"/>
                </a:lnTo>
                <a:lnTo>
                  <a:pt x="2991707" y="1"/>
                </a:lnTo>
                <a:lnTo>
                  <a:pt x="2991707" y="20394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1" tIns="765892" rIns="256032" bIns="2560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600" b="1" kern="1200" dirty="0" smtClean="0"/>
              <a:t>保護者</a:t>
            </a:r>
            <a:endParaRPr kumimoji="1" lang="ja-JP" altLang="en-US" sz="3600" b="1" kern="1200" dirty="0"/>
          </a:p>
        </p:txBody>
      </p:sp>
      <p:sp>
        <p:nvSpPr>
          <p:cNvPr id="20" name="フリーフォーム 19"/>
          <p:cNvSpPr/>
          <p:nvPr/>
        </p:nvSpPr>
        <p:spPr>
          <a:xfrm>
            <a:off x="3102959" y="3816932"/>
            <a:ext cx="2991707" cy="2039437"/>
          </a:xfrm>
          <a:custGeom>
            <a:avLst/>
            <a:gdLst>
              <a:gd name="connsiteX0" fmla="*/ 0 w 2039437"/>
              <a:gd name="connsiteY0" fmla="*/ 0 h 2991707"/>
              <a:gd name="connsiteX1" fmla="*/ 1699524 w 2039437"/>
              <a:gd name="connsiteY1" fmla="*/ 0 h 2991707"/>
              <a:gd name="connsiteX2" fmla="*/ 2039437 w 2039437"/>
              <a:gd name="connsiteY2" fmla="*/ 339913 h 2991707"/>
              <a:gd name="connsiteX3" fmla="*/ 2039437 w 2039437"/>
              <a:gd name="connsiteY3" fmla="*/ 2991707 h 2991707"/>
              <a:gd name="connsiteX4" fmla="*/ 0 w 2039437"/>
              <a:gd name="connsiteY4" fmla="*/ 2991707 h 2991707"/>
              <a:gd name="connsiteX5" fmla="*/ 0 w 2039437"/>
              <a:gd name="connsiteY5" fmla="*/ 0 h 299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37" h="2991707">
                <a:moveTo>
                  <a:pt x="2039437" y="1"/>
                </a:moveTo>
                <a:lnTo>
                  <a:pt x="2039437" y="2493079"/>
                </a:lnTo>
                <a:cubicBezTo>
                  <a:pt x="2039437" y="2768463"/>
                  <a:pt x="1935694" y="2991706"/>
                  <a:pt x="1807719" y="2991706"/>
                </a:cubicBezTo>
                <a:lnTo>
                  <a:pt x="0" y="2991706"/>
                </a:lnTo>
                <a:lnTo>
                  <a:pt x="0" y="1"/>
                </a:lnTo>
                <a:lnTo>
                  <a:pt x="2039437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2" tIns="765892" rIns="256032" bIns="25603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600" b="1" kern="1200" dirty="0" smtClean="0"/>
              <a:t>教員</a:t>
            </a:r>
            <a:endParaRPr kumimoji="1" lang="ja-JP" altLang="en-US" sz="3600" b="1" kern="1200" dirty="0"/>
          </a:p>
        </p:txBody>
      </p:sp>
      <p:sp>
        <p:nvSpPr>
          <p:cNvPr id="21" name="フリーフォーム 20"/>
          <p:cNvSpPr/>
          <p:nvPr/>
        </p:nvSpPr>
        <p:spPr>
          <a:xfrm>
            <a:off x="2128189" y="3236733"/>
            <a:ext cx="1949540" cy="1160398"/>
          </a:xfrm>
          <a:custGeom>
            <a:avLst/>
            <a:gdLst>
              <a:gd name="connsiteX0" fmla="*/ 0 w 1949540"/>
              <a:gd name="connsiteY0" fmla="*/ 193404 h 1160398"/>
              <a:gd name="connsiteX1" fmla="*/ 193404 w 1949540"/>
              <a:gd name="connsiteY1" fmla="*/ 0 h 1160398"/>
              <a:gd name="connsiteX2" fmla="*/ 1756136 w 1949540"/>
              <a:gd name="connsiteY2" fmla="*/ 0 h 1160398"/>
              <a:gd name="connsiteX3" fmla="*/ 1949540 w 1949540"/>
              <a:gd name="connsiteY3" fmla="*/ 193404 h 1160398"/>
              <a:gd name="connsiteX4" fmla="*/ 1949540 w 1949540"/>
              <a:gd name="connsiteY4" fmla="*/ 966994 h 1160398"/>
              <a:gd name="connsiteX5" fmla="*/ 1756136 w 1949540"/>
              <a:gd name="connsiteY5" fmla="*/ 1160398 h 1160398"/>
              <a:gd name="connsiteX6" fmla="*/ 193404 w 1949540"/>
              <a:gd name="connsiteY6" fmla="*/ 1160398 h 1160398"/>
              <a:gd name="connsiteX7" fmla="*/ 0 w 1949540"/>
              <a:gd name="connsiteY7" fmla="*/ 966994 h 1160398"/>
              <a:gd name="connsiteX8" fmla="*/ 0 w 1949540"/>
              <a:gd name="connsiteY8" fmla="*/ 193404 h 11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540" h="1160398">
                <a:moveTo>
                  <a:pt x="0" y="193404"/>
                </a:moveTo>
                <a:cubicBezTo>
                  <a:pt x="0" y="86590"/>
                  <a:pt x="86590" y="0"/>
                  <a:pt x="193404" y="0"/>
                </a:cubicBezTo>
                <a:lnTo>
                  <a:pt x="1756136" y="0"/>
                </a:lnTo>
                <a:cubicBezTo>
                  <a:pt x="1862950" y="0"/>
                  <a:pt x="1949540" y="86590"/>
                  <a:pt x="1949540" y="193404"/>
                </a:cubicBezTo>
                <a:lnTo>
                  <a:pt x="1949540" y="966994"/>
                </a:lnTo>
                <a:cubicBezTo>
                  <a:pt x="1949540" y="1073808"/>
                  <a:pt x="1862950" y="1160398"/>
                  <a:pt x="1756136" y="1160398"/>
                </a:cubicBezTo>
                <a:lnTo>
                  <a:pt x="193404" y="1160398"/>
                </a:lnTo>
                <a:cubicBezTo>
                  <a:pt x="86590" y="1160398"/>
                  <a:pt x="0" y="1073808"/>
                  <a:pt x="0" y="966994"/>
                </a:cubicBezTo>
                <a:lnTo>
                  <a:pt x="0" y="1934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946" tIns="170946" rIns="170946" bIns="170946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000" b="1" kern="1200" dirty="0" smtClean="0"/>
              <a:t>サミット</a:t>
            </a:r>
            <a:endParaRPr kumimoji="1" lang="ja-JP" altLang="en-US" sz="3000" b="1" kern="1200" dirty="0"/>
          </a:p>
        </p:txBody>
      </p:sp>
      <p:sp>
        <p:nvSpPr>
          <p:cNvPr id="8" name="楕円 7"/>
          <p:cNvSpPr/>
          <p:nvPr/>
        </p:nvSpPr>
        <p:spPr>
          <a:xfrm>
            <a:off x="6351374" y="727642"/>
            <a:ext cx="3682190" cy="1278776"/>
          </a:xfrm>
          <a:prstGeom prst="ellipse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z="-190500" extrusionH="12700" prstMaterial="matte"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下矢印 8"/>
          <p:cNvSpPr/>
          <p:nvPr/>
        </p:nvSpPr>
        <p:spPr>
          <a:xfrm>
            <a:off x="8841855" y="4754669"/>
            <a:ext cx="862317" cy="860630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フリーフォーム 9"/>
          <p:cNvSpPr/>
          <p:nvPr/>
        </p:nvSpPr>
        <p:spPr>
          <a:xfrm>
            <a:off x="6516124" y="5812657"/>
            <a:ext cx="5478175" cy="860425"/>
          </a:xfrm>
          <a:custGeom>
            <a:avLst/>
            <a:gdLst>
              <a:gd name="connsiteX0" fmla="*/ 0 w 5478175"/>
              <a:gd name="connsiteY0" fmla="*/ 0 h 860425"/>
              <a:gd name="connsiteX1" fmla="*/ 5478175 w 5478175"/>
              <a:gd name="connsiteY1" fmla="*/ 0 h 860425"/>
              <a:gd name="connsiteX2" fmla="*/ 5478175 w 5478175"/>
              <a:gd name="connsiteY2" fmla="*/ 860425 h 860425"/>
              <a:gd name="connsiteX3" fmla="*/ 0 w 5478175"/>
              <a:gd name="connsiteY3" fmla="*/ 860425 h 860425"/>
              <a:gd name="connsiteX4" fmla="*/ 0 w 5478175"/>
              <a:gd name="connsiteY4" fmla="*/ 0 h 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8175" h="860425">
                <a:moveTo>
                  <a:pt x="0" y="0"/>
                </a:moveTo>
                <a:lnTo>
                  <a:pt x="5478175" y="0"/>
                </a:lnTo>
                <a:lnTo>
                  <a:pt x="5478175" y="860425"/>
                </a:lnTo>
                <a:lnTo>
                  <a:pt x="0" y="8604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22758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3200" b="1" kern="1200" dirty="0" smtClean="0"/>
              <a:t>子どものいじめ防止条例</a:t>
            </a:r>
            <a:endParaRPr kumimoji="1" lang="ja-JP" altLang="en-US" sz="3200" b="1" kern="1200" dirty="0"/>
          </a:p>
        </p:txBody>
      </p:sp>
      <p:sp>
        <p:nvSpPr>
          <p:cNvPr id="12" name="フリーフォーム 11"/>
          <p:cNvSpPr/>
          <p:nvPr/>
        </p:nvSpPr>
        <p:spPr>
          <a:xfrm>
            <a:off x="6459539" y="633097"/>
            <a:ext cx="2066633" cy="1858714"/>
          </a:xfrm>
          <a:custGeom>
            <a:avLst/>
            <a:gdLst>
              <a:gd name="connsiteX0" fmla="*/ 0 w 2066633"/>
              <a:gd name="connsiteY0" fmla="*/ 929357 h 1858714"/>
              <a:gd name="connsiteX1" fmla="*/ 1033317 w 2066633"/>
              <a:gd name="connsiteY1" fmla="*/ 0 h 1858714"/>
              <a:gd name="connsiteX2" fmla="*/ 2066634 w 2066633"/>
              <a:gd name="connsiteY2" fmla="*/ 929357 h 1858714"/>
              <a:gd name="connsiteX3" fmla="*/ 1033317 w 2066633"/>
              <a:gd name="connsiteY3" fmla="*/ 1858714 h 1858714"/>
              <a:gd name="connsiteX4" fmla="*/ 0 w 2066633"/>
              <a:gd name="connsiteY4" fmla="*/ 929357 h 185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633" h="1858714">
                <a:moveTo>
                  <a:pt x="0" y="929357"/>
                </a:moveTo>
                <a:cubicBezTo>
                  <a:pt x="0" y="416087"/>
                  <a:pt x="462632" y="0"/>
                  <a:pt x="1033317" y="0"/>
                </a:cubicBezTo>
                <a:cubicBezTo>
                  <a:pt x="1604002" y="0"/>
                  <a:pt x="2066634" y="416087"/>
                  <a:pt x="2066634" y="929357"/>
                </a:cubicBezTo>
                <a:cubicBezTo>
                  <a:pt x="2066634" y="1442627"/>
                  <a:pt x="1604002" y="1858714"/>
                  <a:pt x="1033317" y="1858714"/>
                </a:cubicBezTo>
                <a:cubicBezTo>
                  <a:pt x="462632" y="1858714"/>
                  <a:pt x="0" y="1442627"/>
                  <a:pt x="0" y="92935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6941" tIns="306492" rIns="336941" bIns="30649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700" b="1" kern="1200" dirty="0" smtClean="0"/>
              <a:t>しない</a:t>
            </a:r>
            <a:endParaRPr kumimoji="1" lang="ja-JP" altLang="en-US" sz="2700" b="1" kern="1200" dirty="0"/>
          </a:p>
        </p:txBody>
      </p:sp>
      <p:sp>
        <p:nvSpPr>
          <p:cNvPr id="13" name="フリーフォーム 12"/>
          <p:cNvSpPr/>
          <p:nvPr/>
        </p:nvSpPr>
        <p:spPr>
          <a:xfrm>
            <a:off x="10002641" y="850760"/>
            <a:ext cx="1976244" cy="1781555"/>
          </a:xfrm>
          <a:custGeom>
            <a:avLst/>
            <a:gdLst>
              <a:gd name="connsiteX0" fmla="*/ 0 w 1976244"/>
              <a:gd name="connsiteY0" fmla="*/ 890778 h 1781555"/>
              <a:gd name="connsiteX1" fmla="*/ 988122 w 1976244"/>
              <a:gd name="connsiteY1" fmla="*/ 0 h 1781555"/>
              <a:gd name="connsiteX2" fmla="*/ 1976244 w 1976244"/>
              <a:gd name="connsiteY2" fmla="*/ 890778 h 1781555"/>
              <a:gd name="connsiteX3" fmla="*/ 988122 w 1976244"/>
              <a:gd name="connsiteY3" fmla="*/ 1781556 h 1781555"/>
              <a:gd name="connsiteX4" fmla="*/ 0 w 1976244"/>
              <a:gd name="connsiteY4" fmla="*/ 890778 h 178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244" h="1781555">
                <a:moveTo>
                  <a:pt x="0" y="890778"/>
                </a:moveTo>
                <a:cubicBezTo>
                  <a:pt x="0" y="398815"/>
                  <a:pt x="442397" y="0"/>
                  <a:pt x="988122" y="0"/>
                </a:cubicBezTo>
                <a:cubicBezTo>
                  <a:pt x="1533847" y="0"/>
                  <a:pt x="1976244" y="398815"/>
                  <a:pt x="1976244" y="890778"/>
                </a:cubicBezTo>
                <a:cubicBezTo>
                  <a:pt x="1976244" y="1382741"/>
                  <a:pt x="1533847" y="1781556"/>
                  <a:pt x="988122" y="1781556"/>
                </a:cubicBezTo>
                <a:cubicBezTo>
                  <a:pt x="442397" y="1781556"/>
                  <a:pt x="0" y="1382741"/>
                  <a:pt x="0" y="89077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2434" tIns="293923" rIns="322434" bIns="29392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600" b="1" kern="1200" dirty="0" smtClean="0"/>
              <a:t>させない</a:t>
            </a:r>
            <a:endParaRPr kumimoji="1" lang="ja-JP" altLang="en-US" sz="2600" b="1" kern="1200" dirty="0"/>
          </a:p>
        </p:txBody>
      </p:sp>
      <p:sp>
        <p:nvSpPr>
          <p:cNvPr id="15" name="図形 14"/>
          <p:cNvSpPr/>
          <p:nvPr/>
        </p:nvSpPr>
        <p:spPr>
          <a:xfrm>
            <a:off x="6483183" y="1043705"/>
            <a:ext cx="5708817" cy="3872997"/>
          </a:xfrm>
          <a:prstGeom prst="funnel">
            <a:avLst/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79143" y="1884999"/>
            <a:ext cx="2333367" cy="693444"/>
          </a:xfrm>
        </p:spPr>
        <p:txBody>
          <a:bodyPr>
            <a:noAutofit/>
          </a:bodyPr>
          <a:lstStyle/>
          <a:p>
            <a:r>
              <a:rPr kumimoji="1" lang="ja-JP" altLang="en-US" sz="4000" b="1" dirty="0" smtClean="0"/>
              <a:t>いじめを</a:t>
            </a:r>
            <a:endParaRPr kumimoji="1" lang="ja-JP" altLang="en-US" sz="4000" b="1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552685" y="5542599"/>
            <a:ext cx="3798674" cy="627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800" b="1" dirty="0" smtClean="0"/>
              <a:t>県内で一番早く作成に至った</a:t>
            </a:r>
            <a:endParaRPr lang="ja-JP" altLang="en-US" sz="18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5666" y="322429"/>
            <a:ext cx="5254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各学校からでた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　意見をもとに</a:t>
            </a:r>
            <a:r>
              <a:rPr kumimoji="1" lang="en-US" altLang="ja-JP" sz="4000" dirty="0" smtClean="0"/>
              <a:t>…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347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10" grpId="0"/>
      <p:bldP spid="12" grpId="0" animBg="1"/>
      <p:bldP spid="1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0132" y="1078035"/>
            <a:ext cx="5201173" cy="943976"/>
          </a:xfrm>
        </p:spPr>
        <p:txBody>
          <a:bodyPr anchor="t">
            <a:noAutofit/>
          </a:bodyPr>
          <a:lstStyle/>
          <a:p>
            <a:r>
              <a:rPr lang="ja-JP" altLang="en-US" sz="28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①相手の気持ちを考えることを</a:t>
            </a:r>
            <a:r>
              <a:rPr lang="en-US" altLang="ja-JP" sz="28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/>
            </a:r>
            <a:br>
              <a:rPr lang="en-US" altLang="ja-JP" sz="28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8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8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よびかける</a:t>
            </a:r>
            <a:r>
              <a:rPr lang="ja-JP" altLang="en-US" sz="28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内容</a:t>
            </a:r>
            <a:endParaRPr kumimoji="1" lang="ja-JP" altLang="en-US" sz="28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294732" y="717835"/>
            <a:ext cx="2591862" cy="2591862"/>
          </a:xfrm>
          <a:custGeom>
            <a:avLst/>
            <a:gdLst>
              <a:gd name="connsiteX0" fmla="*/ 0 w 2591862"/>
              <a:gd name="connsiteY0" fmla="*/ 2591862 h 2591862"/>
              <a:gd name="connsiteX1" fmla="*/ 2591862 w 2591862"/>
              <a:gd name="connsiteY1" fmla="*/ 0 h 2591862"/>
              <a:gd name="connsiteX2" fmla="*/ 2591862 w 2591862"/>
              <a:gd name="connsiteY2" fmla="*/ 2591862 h 2591862"/>
              <a:gd name="connsiteX3" fmla="*/ 0 w 2591862"/>
              <a:gd name="connsiteY3" fmla="*/ 2591862 h 259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1862" h="2591862">
                <a:moveTo>
                  <a:pt x="0" y="2591862"/>
                </a:moveTo>
                <a:cubicBezTo>
                  <a:pt x="0" y="1160416"/>
                  <a:pt x="1160416" y="0"/>
                  <a:pt x="2591862" y="0"/>
                </a:cubicBezTo>
                <a:lnTo>
                  <a:pt x="2591862" y="2591862"/>
                </a:lnTo>
                <a:lnTo>
                  <a:pt x="0" y="25918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8275" tIns="958275" rIns="199136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800" b="1" kern="1200" dirty="0" smtClean="0"/>
              <a:t>④傍観者に向けて</a:t>
            </a:r>
            <a:endParaRPr kumimoji="1" lang="ja-JP" altLang="en-US" sz="2800" b="1" kern="1200" dirty="0"/>
          </a:p>
        </p:txBody>
      </p:sp>
      <p:sp>
        <p:nvSpPr>
          <p:cNvPr id="24" name="フリーフォーム 23"/>
          <p:cNvSpPr/>
          <p:nvPr/>
        </p:nvSpPr>
        <p:spPr>
          <a:xfrm>
            <a:off x="3443039" y="708919"/>
            <a:ext cx="2591862" cy="2591862"/>
          </a:xfrm>
          <a:custGeom>
            <a:avLst/>
            <a:gdLst>
              <a:gd name="connsiteX0" fmla="*/ 0 w 2591862"/>
              <a:gd name="connsiteY0" fmla="*/ 2591862 h 2591862"/>
              <a:gd name="connsiteX1" fmla="*/ 2591862 w 2591862"/>
              <a:gd name="connsiteY1" fmla="*/ 0 h 2591862"/>
              <a:gd name="connsiteX2" fmla="*/ 2591862 w 2591862"/>
              <a:gd name="connsiteY2" fmla="*/ 2591862 h 2591862"/>
              <a:gd name="connsiteX3" fmla="*/ 0 w 2591862"/>
              <a:gd name="connsiteY3" fmla="*/ 2591862 h 259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1862" h="2591862">
                <a:moveTo>
                  <a:pt x="0" y="0"/>
                </a:moveTo>
                <a:cubicBezTo>
                  <a:pt x="1431446" y="0"/>
                  <a:pt x="2591862" y="1160416"/>
                  <a:pt x="2591862" y="2591862"/>
                </a:cubicBezTo>
                <a:lnTo>
                  <a:pt x="0" y="2591862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958275" rIns="958275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800" b="1" kern="1200" dirty="0" smtClean="0"/>
              <a:t>①加害者に向けて</a:t>
            </a:r>
            <a:endParaRPr kumimoji="1" lang="ja-JP" altLang="en-US" sz="2800" b="1" kern="1200" dirty="0"/>
          </a:p>
        </p:txBody>
      </p:sp>
      <p:sp>
        <p:nvSpPr>
          <p:cNvPr id="25" name="フリーフォーム 24"/>
          <p:cNvSpPr/>
          <p:nvPr/>
        </p:nvSpPr>
        <p:spPr>
          <a:xfrm>
            <a:off x="3469761" y="3740306"/>
            <a:ext cx="2591863" cy="2591863"/>
          </a:xfrm>
          <a:custGeom>
            <a:avLst/>
            <a:gdLst>
              <a:gd name="connsiteX0" fmla="*/ 0 w 2591862"/>
              <a:gd name="connsiteY0" fmla="*/ 2591862 h 2591862"/>
              <a:gd name="connsiteX1" fmla="*/ 2591862 w 2591862"/>
              <a:gd name="connsiteY1" fmla="*/ 0 h 2591862"/>
              <a:gd name="connsiteX2" fmla="*/ 2591862 w 2591862"/>
              <a:gd name="connsiteY2" fmla="*/ 2591862 h 2591862"/>
              <a:gd name="connsiteX3" fmla="*/ 0 w 2591862"/>
              <a:gd name="connsiteY3" fmla="*/ 2591862 h 259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1862" h="2591862">
                <a:moveTo>
                  <a:pt x="2591862" y="0"/>
                </a:moveTo>
                <a:cubicBezTo>
                  <a:pt x="2591862" y="1431446"/>
                  <a:pt x="1431446" y="2591862"/>
                  <a:pt x="0" y="2591862"/>
                </a:cubicBezTo>
                <a:lnTo>
                  <a:pt x="0" y="0"/>
                </a:lnTo>
                <a:lnTo>
                  <a:pt x="2591862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99137" rIns="958276" bIns="95827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800" b="1" kern="1200" dirty="0" smtClean="0"/>
              <a:t>②被害者に向けて</a:t>
            </a:r>
            <a:endParaRPr kumimoji="1" lang="ja-JP" altLang="en-US" sz="2800" b="1" kern="1200" dirty="0"/>
          </a:p>
        </p:txBody>
      </p:sp>
      <p:sp>
        <p:nvSpPr>
          <p:cNvPr id="26" name="フリーフォーム 25"/>
          <p:cNvSpPr/>
          <p:nvPr/>
        </p:nvSpPr>
        <p:spPr>
          <a:xfrm>
            <a:off x="303648" y="3750260"/>
            <a:ext cx="2591862" cy="2591862"/>
          </a:xfrm>
          <a:custGeom>
            <a:avLst/>
            <a:gdLst>
              <a:gd name="connsiteX0" fmla="*/ 0 w 2591862"/>
              <a:gd name="connsiteY0" fmla="*/ 2591862 h 2591862"/>
              <a:gd name="connsiteX1" fmla="*/ 2591862 w 2591862"/>
              <a:gd name="connsiteY1" fmla="*/ 0 h 2591862"/>
              <a:gd name="connsiteX2" fmla="*/ 2591862 w 2591862"/>
              <a:gd name="connsiteY2" fmla="*/ 2591862 h 2591862"/>
              <a:gd name="connsiteX3" fmla="*/ 0 w 2591862"/>
              <a:gd name="connsiteY3" fmla="*/ 2591862 h 259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1862" h="2591862">
                <a:moveTo>
                  <a:pt x="2591862" y="2591862"/>
                </a:moveTo>
                <a:cubicBezTo>
                  <a:pt x="1160416" y="2591862"/>
                  <a:pt x="0" y="1431446"/>
                  <a:pt x="0" y="0"/>
                </a:cubicBezTo>
                <a:lnTo>
                  <a:pt x="2591862" y="0"/>
                </a:lnTo>
                <a:lnTo>
                  <a:pt x="2591862" y="259186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5603" tIns="156464" rIns="156464" bIns="91560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200" b="1" kern="1200" dirty="0" smtClean="0"/>
              <a:t>③扇動する人に向けて</a:t>
            </a:r>
            <a:endParaRPr kumimoji="1" lang="ja-JP" altLang="en-US" sz="2200" b="1" kern="1200" dirty="0"/>
          </a:p>
        </p:txBody>
      </p:sp>
      <p:sp>
        <p:nvSpPr>
          <p:cNvPr id="27" name="環状矢印 26"/>
          <p:cNvSpPr/>
          <p:nvPr/>
        </p:nvSpPr>
        <p:spPr>
          <a:xfrm rot="5400000" flipH="1">
            <a:off x="6580137" y="1516403"/>
            <a:ext cx="888518" cy="850525"/>
          </a:xfrm>
          <a:prstGeom prst="circularArrow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環状矢印 27"/>
          <p:cNvSpPr/>
          <p:nvPr/>
        </p:nvSpPr>
        <p:spPr>
          <a:xfrm rot="10800000">
            <a:off x="6576956" y="711255"/>
            <a:ext cx="894880" cy="778157"/>
          </a:xfrm>
          <a:prstGeom prst="circularArrow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ホームベース 4"/>
          <p:cNvSpPr/>
          <p:nvPr/>
        </p:nvSpPr>
        <p:spPr>
          <a:xfrm>
            <a:off x="8089406" y="174428"/>
            <a:ext cx="3860293" cy="499434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東海市子どものいじめ防止宣言</a:t>
            </a:r>
            <a:endParaRPr lang="ja-JP" altLang="en-US" sz="1846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5124023" y="2993604"/>
            <a:ext cx="914400" cy="838899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勇気</a:t>
            </a:r>
            <a:endParaRPr kumimoji="1" lang="ja-JP" alt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楕円 7"/>
          <p:cNvSpPr/>
          <p:nvPr/>
        </p:nvSpPr>
        <p:spPr>
          <a:xfrm>
            <a:off x="3306861" y="2985214"/>
            <a:ext cx="914400" cy="838899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思</a:t>
            </a:r>
            <a:r>
              <a:rPr lang="ja-JP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いやり</a:t>
            </a:r>
            <a:endParaRPr kumimoji="1" lang="ja-JP" alt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楕円 8"/>
          <p:cNvSpPr/>
          <p:nvPr/>
        </p:nvSpPr>
        <p:spPr>
          <a:xfrm>
            <a:off x="2158221" y="3001992"/>
            <a:ext cx="914400" cy="838899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相談</a:t>
            </a:r>
            <a:endParaRPr kumimoji="1" lang="ja-JP" alt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楕円 9"/>
          <p:cNvSpPr/>
          <p:nvPr/>
        </p:nvSpPr>
        <p:spPr>
          <a:xfrm>
            <a:off x="291803" y="2993602"/>
            <a:ext cx="914400" cy="838899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意識</a:t>
            </a:r>
            <a:endParaRPr kumimoji="1" lang="ja-JP" alt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2479287" y="673862"/>
            <a:ext cx="1409349" cy="1121645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個性を</a:t>
            </a:r>
            <a:endParaRPr lang="en-US" altLang="ja-JP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ja-JP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大切に</a:t>
            </a:r>
            <a:endParaRPr kumimoji="1" lang="ja-JP" alt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2435359" y="5274634"/>
            <a:ext cx="1471565" cy="109160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友だち</a:t>
            </a:r>
            <a:endParaRPr kumimoji="1" lang="ja-JP" alt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6300132" y="2361551"/>
            <a:ext cx="5201173" cy="943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②自分の気持ちを周りに伝える　</a:t>
            </a:r>
            <a:endParaRPr lang="en-US" altLang="ja-JP" sz="2800" b="1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8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8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ことが大切</a:t>
            </a:r>
            <a:endParaRPr lang="ja-JP" altLang="en-US" sz="28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6300132" y="3578627"/>
            <a:ext cx="5201173" cy="1320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③本当の友情というものを考え</a:t>
            </a:r>
            <a:endParaRPr lang="en-US" altLang="ja-JP" sz="2800" b="1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8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8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よう、人間関係上での勇気を</a:t>
            </a:r>
            <a:endParaRPr lang="en-US" altLang="ja-JP" sz="2800" b="1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8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8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持とう、という内容</a:t>
            </a:r>
            <a:endParaRPr lang="en-US" altLang="ja-JP" sz="2800" b="1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6300132" y="5172271"/>
            <a:ext cx="5201173" cy="985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④行動にうつす勇気を持とう、</a:t>
            </a:r>
            <a:endParaRPr lang="en-US" altLang="ja-JP" sz="2800" b="1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8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800" b="1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ということをよびかける内容</a:t>
            </a:r>
            <a:endParaRPr lang="en-US" altLang="ja-JP" sz="2800" b="1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0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4" grpId="0" animBg="1"/>
      <p:bldP spid="25" grpId="0" animBg="1"/>
      <p:bldP spid="2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7277" y="-36899"/>
            <a:ext cx="8335771" cy="1168298"/>
          </a:xfrm>
        </p:spPr>
        <p:txBody>
          <a:bodyPr>
            <a:noAutofit/>
          </a:bodyPr>
          <a:lstStyle/>
          <a:p>
            <a:r>
              <a:rPr kumimoji="1" lang="ja-JP" altLang="en-US" sz="4800" b="1" u="sng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東海市子どものいじめ防止宣言</a:t>
            </a:r>
            <a:endParaRPr kumimoji="1" lang="ja-JP" altLang="en-US" sz="4800" b="1" u="sng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7504" y="2593813"/>
            <a:ext cx="11805254" cy="10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b="1" dirty="0">
              <a:solidFill>
                <a:schemeClr val="accent5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1480" y="7444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52833" y="965520"/>
            <a:ext cx="11566587" cy="500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「いじめる人」にならない、「いじめる人」を出さないために</a:t>
            </a:r>
            <a:endParaRPr lang="ja-JP" altLang="en-US" sz="20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48208" y="1154882"/>
            <a:ext cx="9779733" cy="139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solidFill>
                  <a:schemeClr val="accent5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一人一人の個性を尊重し、互いに認め合い、</a:t>
            </a:r>
            <a:endParaRPr lang="en-US" altLang="ja-JP" sz="3600" dirty="0" smtClean="0">
              <a:solidFill>
                <a:schemeClr val="accent5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3600" dirty="0" smtClean="0">
                <a:solidFill>
                  <a:schemeClr val="accent5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思いやりのある行動をします。</a:t>
            </a:r>
            <a:endParaRPr lang="ja-JP" altLang="en-US" sz="3600" dirty="0">
              <a:solidFill>
                <a:schemeClr val="accent5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152833" y="2529446"/>
            <a:ext cx="11566587" cy="500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「いじめられる人」にならない、「いじめられる人」を出さないために</a:t>
            </a:r>
            <a:endParaRPr lang="ja-JP" altLang="en-US" sz="20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248207" y="2721475"/>
            <a:ext cx="9779733" cy="139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accent5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伝</a:t>
            </a:r>
            <a:r>
              <a:rPr lang="ja-JP" altLang="en-US" sz="3600" dirty="0" smtClean="0">
                <a:solidFill>
                  <a:schemeClr val="accent5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えないと伝わらない、言わないと届かない</a:t>
            </a:r>
            <a:r>
              <a:rPr lang="ja-JP" altLang="en-US" sz="3600" dirty="0">
                <a:solidFill>
                  <a:schemeClr val="accent5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。</a:t>
            </a:r>
            <a:endParaRPr lang="en-US" altLang="ja-JP" sz="3600" dirty="0" smtClean="0">
              <a:solidFill>
                <a:schemeClr val="accent5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3600" dirty="0" smtClean="0">
                <a:solidFill>
                  <a:schemeClr val="accent5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一瞬の勇気、一生の後悔。</a:t>
            </a:r>
            <a:endParaRPr lang="ja-JP" altLang="en-US" sz="3600" dirty="0">
              <a:solidFill>
                <a:schemeClr val="accent5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189484" y="4177269"/>
            <a:ext cx="11566587" cy="500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「いじめをはやしたてる人」にならない、「いじめをはやしたてる人」を出さないために</a:t>
            </a:r>
            <a:endParaRPr lang="ja-JP" altLang="en-US" sz="20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248207" y="4127651"/>
            <a:ext cx="9779733" cy="139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solidFill>
                  <a:schemeClr val="accent5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いじめの種、一人一人の勇気で笑顔の花に。</a:t>
            </a:r>
            <a:endParaRPr lang="en-US" altLang="ja-JP" sz="3600" dirty="0" smtClean="0">
              <a:solidFill>
                <a:schemeClr val="accent5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245645" y="5267242"/>
            <a:ext cx="11566587" cy="500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「いじめをはやしたてる人」にならない、「いじめをはやしたてる人」を出さないために</a:t>
            </a:r>
            <a:endParaRPr lang="ja-JP" altLang="en-US" sz="2000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304368" y="5459795"/>
            <a:ext cx="9779733" cy="139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solidFill>
                  <a:schemeClr val="accent5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勇気</a:t>
            </a:r>
            <a:r>
              <a:rPr lang="ja-JP" altLang="en-US" sz="3600" dirty="0" smtClean="0">
                <a:solidFill>
                  <a:schemeClr val="accent5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をだして止めましょう。</a:t>
            </a:r>
            <a:endParaRPr lang="en-US" altLang="ja-JP" sz="3600" dirty="0" smtClean="0">
              <a:solidFill>
                <a:schemeClr val="accent5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lang="ja-JP" altLang="en-US" sz="3600" dirty="0" smtClean="0">
                <a:solidFill>
                  <a:schemeClr val="accent5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それが本当の「友達」です。</a:t>
            </a:r>
            <a:endParaRPr lang="en-US" altLang="ja-JP" sz="3600" dirty="0" smtClean="0">
              <a:solidFill>
                <a:schemeClr val="accent5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pic>
        <p:nvPicPr>
          <p:cNvPr id="19" name="図 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14353" r="56485" b="6901"/>
          <a:stretch/>
        </p:blipFill>
        <p:spPr bwMode="auto">
          <a:xfrm>
            <a:off x="816283" y="121950"/>
            <a:ext cx="912347" cy="851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図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 r="52119" b="6109"/>
          <a:stretch/>
        </p:blipFill>
        <p:spPr bwMode="auto">
          <a:xfrm>
            <a:off x="10123583" y="21337"/>
            <a:ext cx="1053541" cy="1051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図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113" y="4340773"/>
            <a:ext cx="1905833" cy="192242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爆発 1 24"/>
          <p:cNvSpPr/>
          <p:nvPr/>
        </p:nvSpPr>
        <p:spPr>
          <a:xfrm>
            <a:off x="10216883" y="3282847"/>
            <a:ext cx="1578331" cy="779390"/>
          </a:xfrm>
          <a:prstGeom prst="irregularSeal1">
            <a:avLst/>
          </a:prstGeom>
          <a:gradFill>
            <a:gsLst>
              <a:gs pos="0">
                <a:srgbClr val="C703AB"/>
              </a:gs>
              <a:gs pos="30000">
                <a:srgbClr val="D21CBC"/>
              </a:gs>
              <a:gs pos="100000">
                <a:srgbClr val="F79646">
                  <a:lumMod val="40000"/>
                  <a:lumOff val="6000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ja-JP" sz="1100" kern="100" dirty="0">
                <a:effectLst/>
                <a:latin typeface="Century" panose="020406040505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見逃さない</a:t>
            </a:r>
            <a:endParaRPr lang="ja-JP" sz="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爆発 1 23"/>
          <p:cNvSpPr/>
          <p:nvPr/>
        </p:nvSpPr>
        <p:spPr>
          <a:xfrm>
            <a:off x="9037174" y="2764738"/>
            <a:ext cx="1262311" cy="649769"/>
          </a:xfrm>
          <a:prstGeom prst="irregularSeal1">
            <a:avLst/>
          </a:prstGeom>
          <a:gradFill>
            <a:gsLst>
              <a:gs pos="0">
                <a:srgbClr val="C703AB"/>
              </a:gs>
              <a:gs pos="30000">
                <a:srgbClr val="D21CBC"/>
              </a:gs>
              <a:gs pos="100000">
                <a:srgbClr val="F79646">
                  <a:lumMod val="40000"/>
                  <a:lumOff val="6000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ja-JP" sz="1200" kern="100" dirty="0">
                <a:effectLst/>
                <a:latin typeface="Century" panose="020406040505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しない</a:t>
            </a:r>
            <a:endParaRPr lang="ja-JP" sz="7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3" name="爆発 1 22"/>
          <p:cNvSpPr/>
          <p:nvPr/>
        </p:nvSpPr>
        <p:spPr>
          <a:xfrm>
            <a:off x="10571030" y="2465361"/>
            <a:ext cx="1466335" cy="772431"/>
          </a:xfrm>
          <a:prstGeom prst="irregularSeal1">
            <a:avLst/>
          </a:prstGeom>
          <a:gradFill>
            <a:gsLst>
              <a:gs pos="0">
                <a:srgbClr val="FF0066"/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ja-JP" sz="1200" kern="100" dirty="0">
                <a:effectLst/>
                <a:latin typeface="Century" panose="020406040505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させない</a:t>
            </a:r>
            <a:endParaRPr lang="ja-JP" sz="7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" name="爆発 1 21"/>
          <p:cNvSpPr/>
          <p:nvPr/>
        </p:nvSpPr>
        <p:spPr>
          <a:xfrm>
            <a:off x="9372695" y="1318001"/>
            <a:ext cx="2268151" cy="1098095"/>
          </a:xfrm>
          <a:prstGeom prst="irregularSeal1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ja-JP" kern="100" dirty="0">
                <a:effectLst/>
                <a:latin typeface="Century" panose="020406040505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いじめは</a:t>
            </a:r>
            <a:endParaRPr lang="ja-JP" sz="1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081" y="387442"/>
            <a:ext cx="7416114" cy="763459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「自他を</a:t>
            </a:r>
            <a:r>
              <a:rPr lang="ja-JP" altLang="en-US" sz="3200" dirty="0" smtClean="0"/>
              <a:t>大切にする子どもの育成</a:t>
            </a:r>
            <a:r>
              <a:rPr kumimoji="1" lang="ja-JP" altLang="en-US" sz="3200" dirty="0" smtClean="0"/>
              <a:t>」</a:t>
            </a:r>
            <a:endParaRPr kumimoji="1" lang="ja-JP" altLang="en-US" sz="3200" dirty="0"/>
          </a:p>
        </p:txBody>
      </p:sp>
      <p:sp>
        <p:nvSpPr>
          <p:cNvPr id="3" name="ホームベース 2"/>
          <p:cNvSpPr/>
          <p:nvPr/>
        </p:nvSpPr>
        <p:spPr>
          <a:xfrm>
            <a:off x="8452022" y="196242"/>
            <a:ext cx="3608175" cy="401321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今後の方向性について</a:t>
            </a:r>
            <a:endParaRPr lang="ja-JP" altLang="en-US" sz="1846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60404" y="982955"/>
            <a:ext cx="9599142" cy="763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u="sng" dirty="0" err="1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いじめにゃい</a:t>
            </a:r>
            <a:r>
              <a:rPr lang="ja-JP" altLang="en-US" sz="3200" dirty="0" err="1" smtClean="0"/>
              <a:t>を</a:t>
            </a:r>
            <a:r>
              <a:rPr lang="ja-JP" altLang="en-US" sz="3200" dirty="0" smtClean="0"/>
              <a:t>全面に活用した広報活動を展開</a:t>
            </a:r>
            <a:endParaRPr lang="ja-JP" altLang="en-US" sz="3200" dirty="0"/>
          </a:p>
        </p:txBody>
      </p:sp>
      <p:pic>
        <p:nvPicPr>
          <p:cNvPr id="5" name="図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12220" r="53621" b="6381"/>
          <a:stretch/>
        </p:blipFill>
        <p:spPr bwMode="auto">
          <a:xfrm>
            <a:off x="9687698" y="725185"/>
            <a:ext cx="1393231" cy="1363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t="72779" r="23362" b="3135"/>
          <a:stretch/>
        </p:blipFill>
        <p:spPr>
          <a:xfrm rot="5400000">
            <a:off x="2867254" y="3094450"/>
            <a:ext cx="2668082" cy="1526061"/>
          </a:xfrm>
          <a:prstGeom prst="rect">
            <a:avLst/>
          </a:prstGeom>
        </p:spPr>
      </p:pic>
      <p:sp>
        <p:nvSpPr>
          <p:cNvPr id="9" name="円形吹き出し 8"/>
          <p:cNvSpPr/>
          <p:nvPr/>
        </p:nvSpPr>
        <p:spPr>
          <a:xfrm>
            <a:off x="500447" y="2095860"/>
            <a:ext cx="1995616" cy="1225217"/>
          </a:xfrm>
          <a:prstGeom prst="wedgeEllipseCallout">
            <a:avLst>
              <a:gd name="adj1" fmla="val 83617"/>
              <a:gd name="adj2" fmla="val 6605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子ど</a:t>
            </a:r>
            <a:r>
              <a:rPr lang="ja-JP" altLang="en-US" b="1" dirty="0" smtClean="0"/>
              <a:t>もたち</a:t>
            </a:r>
            <a:endParaRPr kumimoji="1" lang="ja-JP" altLang="en-US" b="1" dirty="0"/>
          </a:p>
        </p:txBody>
      </p:sp>
      <p:sp>
        <p:nvSpPr>
          <p:cNvPr id="10" name="円形吹き出し 9"/>
          <p:cNvSpPr/>
          <p:nvPr/>
        </p:nvSpPr>
        <p:spPr>
          <a:xfrm>
            <a:off x="500447" y="3450663"/>
            <a:ext cx="1995616" cy="1225217"/>
          </a:xfrm>
          <a:prstGeom prst="wedgeEllipseCallout">
            <a:avLst>
              <a:gd name="adj1" fmla="val 84030"/>
              <a:gd name="adj2" fmla="val -1866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先生</a:t>
            </a:r>
            <a:r>
              <a:rPr lang="ja-JP" altLang="en-US" b="1" dirty="0"/>
              <a:t>方</a:t>
            </a:r>
            <a:endParaRPr kumimoji="1" lang="ja-JP" altLang="en-US" b="1" dirty="0"/>
          </a:p>
        </p:txBody>
      </p:sp>
      <p:sp>
        <p:nvSpPr>
          <p:cNvPr id="11" name="円形吹き出し 10"/>
          <p:cNvSpPr/>
          <p:nvPr/>
        </p:nvSpPr>
        <p:spPr>
          <a:xfrm>
            <a:off x="500447" y="4805466"/>
            <a:ext cx="2241721" cy="1225217"/>
          </a:xfrm>
          <a:prstGeom prst="wedgeEllipseCallout">
            <a:avLst>
              <a:gd name="adj1" fmla="val 70302"/>
              <a:gd name="adj2" fmla="val -9396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人権擁護委員</a:t>
            </a:r>
            <a:endParaRPr kumimoji="1" lang="ja-JP" altLang="en-US" b="1" dirty="0"/>
          </a:p>
        </p:txBody>
      </p:sp>
      <p:sp>
        <p:nvSpPr>
          <p:cNvPr id="13" name="右矢印 12"/>
          <p:cNvSpPr/>
          <p:nvPr/>
        </p:nvSpPr>
        <p:spPr>
          <a:xfrm>
            <a:off x="5280451" y="2559985"/>
            <a:ext cx="1252151" cy="8906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89523" y="2637689"/>
            <a:ext cx="4857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予算化し、</a:t>
            </a:r>
            <a:endParaRPr kumimoji="1" lang="en-US" altLang="ja-JP" sz="4000" dirty="0" smtClean="0"/>
          </a:p>
          <a:p>
            <a:r>
              <a:rPr lang="ja-JP" altLang="en-US" sz="4000" b="1" dirty="0" smtClean="0"/>
              <a:t> </a:t>
            </a:r>
            <a:r>
              <a:rPr lang="ja-JP" altLang="en-US" sz="4000" b="1" u="sng" dirty="0" smtClean="0">
                <a:solidFill>
                  <a:srgbClr val="FF0000"/>
                </a:solidFill>
              </a:rPr>
              <a:t>継続的に</a:t>
            </a:r>
            <a:r>
              <a:rPr lang="ja-JP" altLang="en-US" sz="4000" dirty="0" smtClean="0"/>
              <a:t>実施する　　　　　</a:t>
            </a:r>
            <a:endParaRPr lang="en-US" altLang="ja-JP" sz="4000" dirty="0" smtClean="0"/>
          </a:p>
          <a:p>
            <a:r>
              <a:rPr lang="ja-JP" altLang="en-US" sz="4000" dirty="0"/>
              <a:t>　</a:t>
            </a:r>
            <a:r>
              <a:rPr lang="ja-JP" altLang="en-US" sz="4000" dirty="0" smtClean="0"/>
              <a:t>　　　ことに決定</a:t>
            </a:r>
            <a:endParaRPr lang="en-US" altLang="ja-JP" sz="40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57937" y="3253242"/>
            <a:ext cx="781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/>
              <a:t>好</a:t>
            </a:r>
            <a:endParaRPr kumimoji="1" lang="en-US" altLang="ja-JP" sz="4000" b="1" dirty="0" smtClean="0"/>
          </a:p>
          <a:p>
            <a:r>
              <a:rPr kumimoji="1" lang="ja-JP" altLang="en-US" sz="4000" b="1" dirty="0" smtClean="0"/>
              <a:t>評</a:t>
            </a:r>
            <a:endParaRPr lang="en-US" altLang="ja-JP" sz="4000" b="1" dirty="0" smtClean="0"/>
          </a:p>
        </p:txBody>
      </p:sp>
      <p:sp>
        <p:nvSpPr>
          <p:cNvPr id="16" name="横巻き 15"/>
          <p:cNvSpPr/>
          <p:nvPr/>
        </p:nvSpPr>
        <p:spPr>
          <a:xfrm>
            <a:off x="6260757" y="4675880"/>
            <a:ext cx="5725291" cy="2103861"/>
          </a:xfrm>
          <a:prstGeom prst="horizontalScroll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ysClr val="windowText" lastClr="000000"/>
                </a:solidFill>
              </a:rPr>
              <a:t>　今後、メモ帳作成の当たっては、</a:t>
            </a:r>
            <a:endParaRPr kumimoji="1" lang="en-US" altLang="ja-JP" b="1" dirty="0" smtClean="0">
              <a:solidFill>
                <a:sysClr val="windowText" lastClr="000000"/>
              </a:solidFill>
            </a:endParaRPr>
          </a:p>
          <a:p>
            <a:r>
              <a:rPr lang="ja-JP" altLang="en-US" b="1" dirty="0" smtClean="0">
                <a:solidFill>
                  <a:sysClr val="windowText" lastClr="000000"/>
                </a:solidFill>
              </a:rPr>
              <a:t>　たくさんの児童生徒の意見が反映され、</a:t>
            </a:r>
            <a:endParaRPr lang="en-US" altLang="ja-JP" b="1" dirty="0" smtClean="0">
              <a:solidFill>
                <a:sysClr val="windowText" lastClr="000000"/>
              </a:solidFill>
            </a:endParaRPr>
          </a:p>
          <a:p>
            <a:r>
              <a:rPr kumimoji="1" lang="ja-JP" altLang="en-US" b="1" dirty="0" smtClean="0">
                <a:solidFill>
                  <a:sysClr val="windowText" lastClr="000000"/>
                </a:solidFill>
              </a:rPr>
              <a:t>　手</a:t>
            </a:r>
            <a:r>
              <a:rPr lang="ja-JP" altLang="en-US" b="1" dirty="0" smtClean="0">
                <a:solidFill>
                  <a:sysClr val="windowText" lastClr="000000"/>
                </a:solidFill>
              </a:rPr>
              <a:t>に取った際、少しでもいじめ・人権につい</a:t>
            </a:r>
            <a:endParaRPr lang="en-US" altLang="ja-JP" b="1" dirty="0" smtClean="0">
              <a:solidFill>
                <a:sysClr val="windowText" lastClr="000000"/>
              </a:solidFill>
            </a:endParaRPr>
          </a:p>
          <a:p>
            <a:r>
              <a:rPr lang="ja-JP" altLang="en-US" b="1" dirty="0">
                <a:solidFill>
                  <a:sysClr val="windowText" lastClr="000000"/>
                </a:solidFill>
              </a:rPr>
              <a:t>　</a:t>
            </a:r>
            <a:r>
              <a:rPr lang="ja-JP" altLang="en-US" b="1" dirty="0" err="1" smtClean="0">
                <a:solidFill>
                  <a:sysClr val="windowText" lastClr="000000"/>
                </a:solidFill>
              </a:rPr>
              <a:t>て</a:t>
            </a:r>
            <a:r>
              <a:rPr lang="ja-JP" altLang="en-US" b="1" dirty="0" smtClean="0">
                <a:solidFill>
                  <a:sysClr val="windowText" lastClr="000000"/>
                </a:solidFill>
              </a:rPr>
              <a:t>立ち止まって考えれるような啓発物品とな</a:t>
            </a:r>
            <a:endParaRPr lang="en-US" altLang="ja-JP" b="1" dirty="0" smtClean="0">
              <a:solidFill>
                <a:sysClr val="windowText" lastClr="000000"/>
              </a:solidFill>
            </a:endParaRPr>
          </a:p>
          <a:p>
            <a:r>
              <a:rPr lang="ja-JP" altLang="en-US" b="1" dirty="0">
                <a:solidFill>
                  <a:sysClr val="windowText" lastClr="000000"/>
                </a:solidFill>
              </a:rPr>
              <a:t>　</a:t>
            </a:r>
            <a:r>
              <a:rPr lang="ja-JP" altLang="en-US" b="1" dirty="0" err="1" smtClean="0">
                <a:solidFill>
                  <a:sysClr val="windowText" lastClr="000000"/>
                </a:solidFill>
              </a:rPr>
              <a:t>る</a:t>
            </a:r>
            <a:r>
              <a:rPr lang="ja-JP" altLang="en-US" b="1" dirty="0" smtClean="0">
                <a:solidFill>
                  <a:sysClr val="windowText" lastClr="000000"/>
                </a:solidFill>
              </a:rPr>
              <a:t>ことを期待している。</a:t>
            </a:r>
            <a:endParaRPr kumimoji="1" lang="ja-JP" alt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59027" y="1713470"/>
            <a:ext cx="11104606" cy="1030374"/>
          </a:xfrm>
        </p:spPr>
        <p:txBody>
          <a:bodyPr/>
          <a:lstStyle/>
          <a:p>
            <a:r>
              <a:rPr lang="ja-JP" altLang="en-US" b="1" dirty="0" smtClean="0"/>
              <a:t>ご清聴</a:t>
            </a:r>
            <a:r>
              <a:rPr lang="ja-JP" altLang="en-US" b="1" dirty="0"/>
              <a:t>ありがとうございました</a:t>
            </a:r>
            <a:endParaRPr kumimoji="1" lang="ja-JP" altLang="en-US" b="1" dirty="0"/>
          </a:p>
        </p:txBody>
      </p:sp>
      <p:pic>
        <p:nvPicPr>
          <p:cNvPr id="4" name="図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14375" r="55822" b="6491"/>
          <a:stretch/>
        </p:blipFill>
        <p:spPr bwMode="auto">
          <a:xfrm>
            <a:off x="8832091" y="3021541"/>
            <a:ext cx="2354893" cy="2422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6318420" y="5721764"/>
            <a:ext cx="5519353" cy="79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東海市人権教育推進実行委員会</a:t>
            </a:r>
            <a:endParaRPr lang="ja-JP" altLang="ja-JP" sz="28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63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76120" y="207962"/>
            <a:ext cx="2108885" cy="780579"/>
          </a:xfrm>
        </p:spPr>
        <p:txBody>
          <a:bodyPr anchor="ctr">
            <a:normAutofit/>
          </a:bodyPr>
          <a:lstStyle/>
          <a:p>
            <a:pPr algn="l"/>
            <a:r>
              <a:rPr lang="ja-JP" altLang="en-US" sz="4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東海</a:t>
            </a:r>
            <a:r>
              <a:rPr lang="ja-JP" altLang="en-US" sz="4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</a:t>
            </a:r>
            <a:endParaRPr kumimoji="1" lang="ja-JP" altLang="en-US" sz="1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94547" y="4807872"/>
            <a:ext cx="9144000" cy="1655762"/>
          </a:xfrm>
        </p:spPr>
        <p:txBody>
          <a:bodyPr anchor="ctr"/>
          <a:lstStyle/>
          <a:p>
            <a:endParaRPr kumimoji="1" lang="ja-JP" altLang="en-US" dirty="0"/>
          </a:p>
        </p:txBody>
      </p:sp>
      <p:pic>
        <p:nvPicPr>
          <p:cNvPr id="4" name="Picture 3" descr="ich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1" y="64168"/>
            <a:ext cx="4055453" cy="671949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576120" y="988541"/>
            <a:ext cx="6656173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/>
              <a:t>昭和</a:t>
            </a:r>
            <a:r>
              <a:rPr lang="en-US" altLang="ja-JP" sz="2400" dirty="0" smtClean="0"/>
              <a:t>44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4</a:t>
            </a:r>
            <a:r>
              <a:rPr lang="ja-JP" altLang="en-US" sz="2400" dirty="0" smtClean="0"/>
              <a:t>月に知多郡上野町と知多郡横須賀町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が合併して、愛知県で</a:t>
            </a:r>
            <a:r>
              <a:rPr lang="en-US" altLang="ja-JP" sz="2400" dirty="0" smtClean="0"/>
              <a:t>23</a:t>
            </a:r>
            <a:r>
              <a:rPr lang="ja-JP" altLang="en-US" sz="2400" dirty="0" smtClean="0"/>
              <a:t>番目の市として誕生</a:t>
            </a:r>
            <a:endParaRPr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80" y="2186260"/>
            <a:ext cx="1960036" cy="60613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641658" y="2227719"/>
            <a:ext cx="970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市章</a:t>
            </a:r>
            <a:endParaRPr lang="en-US" altLang="ja-JP" sz="2800" dirty="0" smtClean="0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4627715" y="3135542"/>
            <a:ext cx="6692809" cy="2886245"/>
          </a:xfrm>
          <a:prstGeom prst="flowChartProcess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　市制施行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昭和４４年４月１日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　面　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４３．４３</a:t>
            </a:r>
            <a:r>
              <a:rPr lang="en-US" altLang="ja-JP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km</a:t>
            </a:r>
            <a:r>
              <a:rPr lang="en-US" altLang="ja-JP" sz="2800" baseline="30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　人　口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（令和</a:t>
            </a:r>
            <a:r>
              <a:rPr lang="en-US" altLang="ja-JP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１１４，９６５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endParaRPr lang="ja-JP" altLang="en-US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1"/>
          <a:stretch/>
        </p:blipFill>
        <p:spPr>
          <a:xfrm>
            <a:off x="6561690" y="295677"/>
            <a:ext cx="724995" cy="6061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5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8643" y="206313"/>
            <a:ext cx="4623486" cy="854075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東海市制</a:t>
            </a:r>
            <a:r>
              <a:rPr kumimoji="1" lang="en-US" altLang="ja-JP" b="1" i="1" dirty="0" smtClean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5 0 </a:t>
            </a:r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周年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02274" y="5485453"/>
            <a:ext cx="10515600" cy="789417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68643" y="873211"/>
            <a:ext cx="9525000" cy="2199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446" t="15132" r="30409" b="25238"/>
          <a:stretch/>
        </p:blipFill>
        <p:spPr>
          <a:xfrm>
            <a:off x="4736756" y="66087"/>
            <a:ext cx="2008670" cy="947351"/>
          </a:xfrm>
          <a:prstGeom prst="rect">
            <a:avLst/>
          </a:prstGeom>
        </p:spPr>
      </p:pic>
      <p:pic>
        <p:nvPicPr>
          <p:cNvPr id="8" name="図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7716" r="2781" b="10708"/>
          <a:stretch/>
        </p:blipFill>
        <p:spPr>
          <a:xfrm rot="896119">
            <a:off x="8298393" y="64862"/>
            <a:ext cx="3624829" cy="2321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図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r="3277"/>
          <a:stretch/>
        </p:blipFill>
        <p:spPr>
          <a:xfrm>
            <a:off x="141569" y="1211215"/>
            <a:ext cx="4370135" cy="3401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図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/>
          <a:stretch/>
        </p:blipFill>
        <p:spPr>
          <a:xfrm>
            <a:off x="7103775" y="2912120"/>
            <a:ext cx="5017924" cy="38423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図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75" y="1138803"/>
            <a:ext cx="4101180" cy="2726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図 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3" t="5276" r="6822" b="13344"/>
          <a:stretch/>
        </p:blipFill>
        <p:spPr>
          <a:xfrm rot="303616">
            <a:off x="258906" y="4445692"/>
            <a:ext cx="3199103" cy="2238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図 1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8"/>
          <a:stretch/>
        </p:blipFill>
        <p:spPr>
          <a:xfrm rot="21297004">
            <a:off x="3882153" y="4233090"/>
            <a:ext cx="4031963" cy="2348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391298" y="233015"/>
            <a:ext cx="12974595" cy="1843259"/>
          </a:xfrm>
        </p:spPr>
        <p:txBody>
          <a:bodyPr anchor="ctr">
            <a:normAutofit/>
          </a:bodyPr>
          <a:lstStyle/>
          <a:p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「自他</a:t>
            </a:r>
            <a:r>
              <a:rPr lang="ja-JP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を大切にする子どもの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育成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」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3999" y="1576108"/>
            <a:ext cx="9144000" cy="798534"/>
          </a:xfrm>
        </p:spPr>
        <p:txBody>
          <a:bodyPr anchor="ctr"/>
          <a:lstStyle/>
          <a:p>
            <a:r>
              <a:rPr lang="ja-JP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―「地域の力」を取り入れた自他を大切にする心育て</a:t>
            </a:r>
            <a:r>
              <a:rPr lang="ja-JP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―</a:t>
            </a:r>
            <a:endParaRPr lang="ja-JP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523999" y="5961596"/>
            <a:ext cx="9144000" cy="798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東海市人権教育推進実行委員会</a:t>
            </a:r>
            <a:endParaRPr lang="ja-JP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62630" y="2245720"/>
            <a:ext cx="12041989" cy="3566320"/>
            <a:chOff x="62630" y="2170219"/>
            <a:chExt cx="12041989" cy="3566320"/>
          </a:xfrm>
        </p:grpSpPr>
        <p:pic>
          <p:nvPicPr>
            <p:cNvPr id="5" name="図 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" t="14353" r="56485" b="6901"/>
            <a:stretch/>
          </p:blipFill>
          <p:spPr bwMode="auto">
            <a:xfrm>
              <a:off x="9737199" y="2170219"/>
              <a:ext cx="2367420" cy="24104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図 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" t="12220" r="53621" b="6381"/>
            <a:stretch/>
          </p:blipFill>
          <p:spPr bwMode="auto">
            <a:xfrm>
              <a:off x="4752196" y="2252645"/>
              <a:ext cx="2520950" cy="24955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図 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" t="14375" r="55822" b="6491"/>
            <a:stretch/>
          </p:blipFill>
          <p:spPr bwMode="auto">
            <a:xfrm>
              <a:off x="62630" y="2350722"/>
              <a:ext cx="2354893" cy="24225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図 7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9" t="13189" r="55726" b="6125"/>
            <a:stretch/>
          </p:blipFill>
          <p:spPr bwMode="auto">
            <a:xfrm>
              <a:off x="7327726" y="3267024"/>
              <a:ext cx="2354893" cy="24695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図 8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1" t="12635" r="55494" b="6795"/>
            <a:stretch/>
          </p:blipFill>
          <p:spPr bwMode="auto">
            <a:xfrm>
              <a:off x="2465839" y="3247134"/>
              <a:ext cx="2367420" cy="24701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23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940" y="200368"/>
            <a:ext cx="8303741" cy="969405"/>
          </a:xfrm>
        </p:spPr>
        <p:txBody>
          <a:bodyPr/>
          <a:lstStyle/>
          <a:p>
            <a:r>
              <a:rPr kumimoji="1"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いじめ防止対策推進法</a:t>
            </a:r>
            <a:r>
              <a:rPr kumimoji="1" lang="ja-JP" altLang="en-US" sz="1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（平成</a:t>
            </a:r>
            <a:r>
              <a:rPr kumimoji="1" lang="en-US" altLang="ja-JP" sz="1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25</a:t>
            </a:r>
            <a:r>
              <a:rPr kumimoji="1" lang="ja-JP" altLang="en-US" sz="1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年法律第</a:t>
            </a:r>
            <a:r>
              <a:rPr kumimoji="1" lang="en-US" altLang="ja-JP" sz="1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71</a:t>
            </a:r>
            <a:r>
              <a:rPr kumimoji="1" lang="ja-JP" altLang="en-US" sz="1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号）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78939" y="1090052"/>
            <a:ext cx="11376456" cy="969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東海市子どものいじめ防止条例</a:t>
            </a:r>
            <a:r>
              <a:rPr lang="ja-JP" altLang="en-US" sz="1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（平成</a:t>
            </a:r>
            <a:r>
              <a:rPr lang="en-US" altLang="ja-JP" sz="1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28</a:t>
            </a:r>
            <a:r>
              <a:rPr lang="ja-JP" altLang="en-US" sz="1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1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1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lang="en-US" altLang="ja-JP" sz="1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1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日施行）</a:t>
            </a:r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1202724" y="2100647"/>
            <a:ext cx="428368" cy="65902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07772" y="2825449"/>
            <a:ext cx="11376456" cy="782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u="sng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「東海市子どものいじめ防止サミット」</a:t>
            </a:r>
            <a:endParaRPr lang="en-US" altLang="ja-JP" sz="4800" u="sng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ja-JP" altLang="en-US" sz="4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202724" y="3583332"/>
            <a:ext cx="10151076" cy="9804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市内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小学校・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中学校の代表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～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名からなる会議において、</a:t>
            </a:r>
            <a:endParaRPr lang="en-US" altLang="ja-JP" sz="28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「いじめ防止」の取組について提案や意見交換をする場。</a:t>
            </a:r>
            <a:endParaRPr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左中かっこ 7"/>
          <p:cNvSpPr/>
          <p:nvPr/>
        </p:nvSpPr>
        <p:spPr>
          <a:xfrm rot="16200000">
            <a:off x="5787016" y="-210130"/>
            <a:ext cx="733299" cy="9901879"/>
          </a:xfrm>
          <a:prstGeom prst="leftBrace">
            <a:avLst>
              <a:gd name="adj1" fmla="val 8333"/>
              <a:gd name="adj2" fmla="val 5002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972565" y="5459531"/>
            <a:ext cx="5094074" cy="827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「いじめにゃい」</a:t>
            </a:r>
            <a:endParaRPr lang="en-US" altLang="ja-JP" sz="4800" b="1" dirty="0" smtClean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ja-JP" altLang="en-US" sz="4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693905" y="5646908"/>
            <a:ext cx="3710116" cy="453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いじめ防止キャラクター</a:t>
            </a:r>
            <a:endParaRPr lang="en-US" altLang="ja-JP" sz="24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ja-JP" altLang="en-US" sz="4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ホームベース 10"/>
          <p:cNvSpPr/>
          <p:nvPr/>
        </p:nvSpPr>
        <p:spPr>
          <a:xfrm>
            <a:off x="7817708" y="134459"/>
            <a:ext cx="4140380" cy="447353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防止サミットといじめにゃいの関係</a:t>
            </a:r>
            <a:endParaRPr lang="ja-JP" altLang="en-US" sz="1846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86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6265" y="874405"/>
            <a:ext cx="8108092" cy="876751"/>
          </a:xfrm>
          <a:ln w="57150">
            <a:solidFill>
              <a:srgbClr val="92D050"/>
            </a:solidFill>
            <a:prstDash val="solid"/>
          </a:ln>
        </p:spPr>
        <p:txBody>
          <a:bodyPr/>
          <a:lstStyle/>
          <a:p>
            <a:r>
              <a:rPr kumimoji="1"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東海市人権教育推進実行委員会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ホームベース 3"/>
          <p:cNvSpPr/>
          <p:nvPr/>
        </p:nvSpPr>
        <p:spPr>
          <a:xfrm>
            <a:off x="7648111" y="224610"/>
            <a:ext cx="4054604" cy="447353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東海市の人権教育について</a:t>
            </a:r>
            <a:endParaRPr lang="ja-JP" altLang="en-US" sz="1846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81798" y="1540475"/>
            <a:ext cx="3939746" cy="4766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b="1" u="sng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委員</a:t>
            </a:r>
            <a:endParaRPr lang="en-US" altLang="ja-JP" b="1" u="sng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・人権擁護委員</a:t>
            </a:r>
            <a:endParaRPr lang="en-US" altLang="ja-JP" sz="30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・小中学校長</a:t>
            </a:r>
            <a:endParaRPr lang="en-US" altLang="ja-JP" sz="30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・小中学校教務主任</a:t>
            </a:r>
            <a:endParaRPr lang="en-US" altLang="ja-JP" sz="30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・指導主事</a:t>
            </a:r>
            <a:endParaRPr lang="en-US" altLang="ja-JP" sz="30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・市職員</a:t>
            </a:r>
            <a:endParaRPr lang="ja-JP" altLang="en-US" sz="3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885040" y="2916195"/>
            <a:ext cx="1499286" cy="2100648"/>
          </a:xfrm>
          <a:prstGeom prst="rightArrow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6632491" y="1235679"/>
            <a:ext cx="5373127" cy="5577015"/>
            <a:chOff x="6632491" y="1258325"/>
            <a:chExt cx="5373127" cy="5162666"/>
          </a:xfrm>
        </p:grpSpPr>
        <p:sp>
          <p:nvSpPr>
            <p:cNvPr id="7" name="タイトル 1"/>
            <p:cNvSpPr txBox="1">
              <a:spLocks/>
            </p:cNvSpPr>
            <p:nvPr/>
          </p:nvSpPr>
          <p:spPr>
            <a:xfrm>
              <a:off x="6632491" y="1258325"/>
              <a:ext cx="5373127" cy="516266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200000"/>
                </a:lnSpc>
              </a:pPr>
              <a:r>
                <a:rPr lang="ja-JP" altLang="en-US" sz="2000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子どものいじめ防止サミット</a:t>
              </a:r>
              <a:endParaRPr lang="en-US" altLang="ja-JP" sz="2000" b="1" dirty="0" smtClean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r>
                <a:rPr lang="ja-JP" altLang="en-US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「いじめ防止宣言」</a:t>
              </a:r>
              <a:endParaRPr lang="en-US" altLang="ja-JP" b="1" dirty="0" smtClean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3000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＋</a:t>
              </a:r>
              <a:endParaRPr lang="en-US" altLang="ja-JP" sz="3000" b="1" dirty="0" smtClean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いじめ防止キャラクター</a:t>
              </a:r>
              <a:endParaRPr lang="en-US" altLang="ja-JP" sz="2000" b="1" dirty="0" smtClean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pPr algn="ctr"/>
              <a:r>
                <a:rPr lang="ja-JP" altLang="en-US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「いじめにゃい」</a:t>
              </a:r>
              <a:endParaRPr lang="en-US" altLang="ja-JP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pPr algn="ctr"/>
              <a:endParaRPr lang="en-US" altLang="ja-JP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r>
                <a:rPr lang="ja-JP" altLang="en-US" sz="2000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啓発物品</a:t>
              </a:r>
              <a:endParaRPr lang="en-US" altLang="ja-JP" sz="2000" b="1" dirty="0" smtClean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pPr algn="ctr"/>
              <a:r>
                <a:rPr lang="ja-JP" altLang="en-US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オリジナルメモ帳</a:t>
              </a:r>
              <a:endParaRPr lang="en-US" altLang="ja-JP" b="1" dirty="0" smtClean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8" name="タイトル 1"/>
            <p:cNvSpPr txBox="1">
              <a:spLocks/>
            </p:cNvSpPr>
            <p:nvPr/>
          </p:nvSpPr>
          <p:spPr>
            <a:xfrm rot="5400000">
              <a:off x="8902785" y="4485746"/>
              <a:ext cx="740893" cy="7340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b="1" dirty="0"/>
                <a:t>＝</a:t>
              </a:r>
              <a:endParaRPr lang="en-US" altLang="ja-JP" b="1" dirty="0" smtClean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2166551" y="2240691"/>
            <a:ext cx="2034746" cy="1400433"/>
            <a:chOff x="2166551" y="2240691"/>
            <a:chExt cx="2034746" cy="1400433"/>
          </a:xfrm>
        </p:grpSpPr>
        <p:cxnSp>
          <p:nvCxnSpPr>
            <p:cNvPr id="12" name="直線コネクタ 11"/>
            <p:cNvCxnSpPr/>
            <p:nvPr/>
          </p:nvCxnSpPr>
          <p:spPr>
            <a:xfrm flipV="1">
              <a:off x="2166551" y="2248930"/>
              <a:ext cx="2034746" cy="16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4193059" y="2240691"/>
              <a:ext cx="0" cy="14004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/>
          <p:cNvGrpSpPr/>
          <p:nvPr/>
        </p:nvGrpSpPr>
        <p:grpSpPr>
          <a:xfrm rot="10800000">
            <a:off x="339741" y="4898549"/>
            <a:ext cx="2034746" cy="1408670"/>
            <a:chOff x="2183027" y="2248930"/>
            <a:chExt cx="2034746" cy="1408670"/>
          </a:xfrm>
        </p:grpSpPr>
        <p:cxnSp>
          <p:nvCxnSpPr>
            <p:cNvPr id="20" name="直線コネクタ 19"/>
            <p:cNvCxnSpPr/>
            <p:nvPr/>
          </p:nvCxnSpPr>
          <p:spPr>
            <a:xfrm flipV="1">
              <a:off x="2183027" y="2248930"/>
              <a:ext cx="2034746" cy="16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4201297" y="2257167"/>
              <a:ext cx="0" cy="14004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09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ホームベース 3"/>
          <p:cNvSpPr/>
          <p:nvPr/>
        </p:nvSpPr>
        <p:spPr>
          <a:xfrm>
            <a:off x="9695934" y="148281"/>
            <a:ext cx="2262153" cy="433531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46" b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いじめにゃい</a:t>
            </a:r>
            <a:endParaRPr lang="ja-JP" altLang="en-US" sz="1846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2631254" y="218522"/>
            <a:ext cx="2232146" cy="2240159"/>
          </a:xfrm>
          <a:custGeom>
            <a:avLst/>
            <a:gdLst>
              <a:gd name="connsiteX0" fmla="*/ 0 w 2232146"/>
              <a:gd name="connsiteY0" fmla="*/ 1120080 h 2240159"/>
              <a:gd name="connsiteX1" fmla="*/ 1116073 w 2232146"/>
              <a:gd name="connsiteY1" fmla="*/ 0 h 2240159"/>
              <a:gd name="connsiteX2" fmla="*/ 2232146 w 2232146"/>
              <a:gd name="connsiteY2" fmla="*/ 1120080 h 2240159"/>
              <a:gd name="connsiteX3" fmla="*/ 1116073 w 2232146"/>
              <a:gd name="connsiteY3" fmla="*/ 2240160 h 2240159"/>
              <a:gd name="connsiteX4" fmla="*/ 0 w 2232146"/>
              <a:gd name="connsiteY4" fmla="*/ 1120080 h 224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146" h="2240159">
                <a:moveTo>
                  <a:pt x="0" y="1120080"/>
                </a:moveTo>
                <a:cubicBezTo>
                  <a:pt x="0" y="501477"/>
                  <a:pt x="499683" y="0"/>
                  <a:pt x="1116073" y="0"/>
                </a:cubicBezTo>
                <a:cubicBezTo>
                  <a:pt x="1732463" y="0"/>
                  <a:pt x="2232146" y="501477"/>
                  <a:pt x="2232146" y="1120080"/>
                </a:cubicBezTo>
                <a:cubicBezTo>
                  <a:pt x="2232146" y="1738683"/>
                  <a:pt x="1732463" y="2240160"/>
                  <a:pt x="1116073" y="2240160"/>
                </a:cubicBezTo>
                <a:cubicBezTo>
                  <a:pt x="499683" y="2240160"/>
                  <a:pt x="0" y="1738683"/>
                  <a:pt x="0" y="112008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750" tIns="350924" rIns="349750" bIns="3509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800" kern="1200" dirty="0" smtClean="0"/>
              <a:t>各校</a:t>
            </a:r>
            <a:r>
              <a:rPr lang="en-US" altLang="ja-JP" sz="1800" kern="1200" dirty="0" smtClean="0"/>
              <a:t>1</a:t>
            </a:r>
            <a:r>
              <a:rPr lang="ja-JP" altLang="en-US" sz="1800" kern="1200" dirty="0" smtClean="0"/>
              <a:t>つ</a:t>
            </a:r>
            <a:endParaRPr lang="en-US" altLang="ja-JP" sz="1800" kern="12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800" kern="1200" dirty="0" smtClean="0"/>
              <a:t>キャラクター案の提示</a:t>
            </a:r>
            <a:endParaRPr lang="ja-JP" altLang="en-US" sz="1800" kern="1200" dirty="0"/>
          </a:p>
        </p:txBody>
      </p:sp>
      <p:sp>
        <p:nvSpPr>
          <p:cNvPr id="5" name="フリーフォーム 4"/>
          <p:cNvSpPr/>
          <p:nvPr/>
        </p:nvSpPr>
        <p:spPr>
          <a:xfrm rot="2160000">
            <a:off x="4595641" y="1900062"/>
            <a:ext cx="431837" cy="607779"/>
          </a:xfrm>
          <a:custGeom>
            <a:avLst/>
            <a:gdLst>
              <a:gd name="connsiteX0" fmla="*/ 0 w 431837"/>
              <a:gd name="connsiteY0" fmla="*/ 121556 h 607779"/>
              <a:gd name="connsiteX1" fmla="*/ 215919 w 431837"/>
              <a:gd name="connsiteY1" fmla="*/ 121556 h 607779"/>
              <a:gd name="connsiteX2" fmla="*/ 215919 w 431837"/>
              <a:gd name="connsiteY2" fmla="*/ 0 h 607779"/>
              <a:gd name="connsiteX3" fmla="*/ 431837 w 431837"/>
              <a:gd name="connsiteY3" fmla="*/ 303890 h 607779"/>
              <a:gd name="connsiteX4" fmla="*/ 215919 w 431837"/>
              <a:gd name="connsiteY4" fmla="*/ 607779 h 607779"/>
              <a:gd name="connsiteX5" fmla="*/ 215919 w 431837"/>
              <a:gd name="connsiteY5" fmla="*/ 486223 h 607779"/>
              <a:gd name="connsiteX6" fmla="*/ 0 w 431837"/>
              <a:gd name="connsiteY6" fmla="*/ 486223 h 607779"/>
              <a:gd name="connsiteX7" fmla="*/ 0 w 431837"/>
              <a:gd name="connsiteY7" fmla="*/ 121556 h 6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837" h="607779">
                <a:moveTo>
                  <a:pt x="0" y="121556"/>
                </a:moveTo>
                <a:lnTo>
                  <a:pt x="215919" y="121556"/>
                </a:lnTo>
                <a:lnTo>
                  <a:pt x="215919" y="0"/>
                </a:lnTo>
                <a:lnTo>
                  <a:pt x="431837" y="303890"/>
                </a:lnTo>
                <a:lnTo>
                  <a:pt x="215919" y="607779"/>
                </a:lnTo>
                <a:lnTo>
                  <a:pt x="215919" y="486223"/>
                </a:lnTo>
                <a:lnTo>
                  <a:pt x="0" y="486223"/>
                </a:lnTo>
                <a:lnTo>
                  <a:pt x="0" y="12155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1555" rIns="129550" bIns="12155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ja-JP" altLang="en-US" sz="1500" kern="1200"/>
          </a:p>
        </p:txBody>
      </p:sp>
      <p:sp>
        <p:nvSpPr>
          <p:cNvPr id="6" name="フリーフォーム 5"/>
          <p:cNvSpPr/>
          <p:nvPr/>
        </p:nvSpPr>
        <p:spPr>
          <a:xfrm>
            <a:off x="4814885" y="1887520"/>
            <a:ext cx="2240231" cy="2081038"/>
          </a:xfrm>
          <a:custGeom>
            <a:avLst/>
            <a:gdLst>
              <a:gd name="connsiteX0" fmla="*/ 0 w 2240231"/>
              <a:gd name="connsiteY0" fmla="*/ 1040519 h 2081038"/>
              <a:gd name="connsiteX1" fmla="*/ 1120116 w 2240231"/>
              <a:gd name="connsiteY1" fmla="*/ 0 h 2081038"/>
              <a:gd name="connsiteX2" fmla="*/ 2240232 w 2240231"/>
              <a:gd name="connsiteY2" fmla="*/ 1040519 h 2081038"/>
              <a:gd name="connsiteX3" fmla="*/ 1120116 w 2240231"/>
              <a:gd name="connsiteY3" fmla="*/ 2081038 h 2081038"/>
              <a:gd name="connsiteX4" fmla="*/ 0 w 2240231"/>
              <a:gd name="connsiteY4" fmla="*/ 1040519 h 2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231" h="2081038">
                <a:moveTo>
                  <a:pt x="0" y="1040519"/>
                </a:moveTo>
                <a:cubicBezTo>
                  <a:pt x="0" y="465856"/>
                  <a:pt x="501493" y="0"/>
                  <a:pt x="1120116" y="0"/>
                </a:cubicBezTo>
                <a:cubicBezTo>
                  <a:pt x="1738739" y="0"/>
                  <a:pt x="2240232" y="465856"/>
                  <a:pt x="2240232" y="1040519"/>
                </a:cubicBezTo>
                <a:cubicBezTo>
                  <a:pt x="2240232" y="1615182"/>
                  <a:pt x="1738739" y="2081038"/>
                  <a:pt x="1120116" y="2081038"/>
                </a:cubicBezTo>
                <a:cubicBezTo>
                  <a:pt x="501493" y="2081038"/>
                  <a:pt x="0" y="1615182"/>
                  <a:pt x="0" y="104051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0934" tIns="327621" rIns="350934" bIns="32762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800" kern="1200" dirty="0" smtClean="0"/>
              <a:t>サミット内で</a:t>
            </a:r>
            <a:endParaRPr lang="en-US" altLang="ja-JP" sz="1800" kern="12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1800" kern="1200" dirty="0" smtClean="0"/>
              <a:t>8</a:t>
            </a:r>
            <a:r>
              <a:rPr lang="ja-JP" altLang="en-US" sz="1800" kern="1200" dirty="0" err="1" smtClean="0"/>
              <a:t>つに絞</a:t>
            </a:r>
            <a:r>
              <a:rPr lang="ja-JP" altLang="en-US" sz="1800" kern="1200" dirty="0" smtClean="0"/>
              <a:t>込</a:t>
            </a:r>
            <a:endParaRPr lang="ja-JP" altLang="en-US" sz="1800" kern="1200" dirty="0"/>
          </a:p>
        </p:txBody>
      </p:sp>
      <p:sp>
        <p:nvSpPr>
          <p:cNvPr id="7" name="フリーフォーム 6"/>
          <p:cNvSpPr/>
          <p:nvPr/>
        </p:nvSpPr>
        <p:spPr>
          <a:xfrm rot="17218784">
            <a:off x="5306647" y="3903943"/>
            <a:ext cx="475154" cy="607779"/>
          </a:xfrm>
          <a:custGeom>
            <a:avLst/>
            <a:gdLst>
              <a:gd name="connsiteX0" fmla="*/ 0 w 475153"/>
              <a:gd name="connsiteY0" fmla="*/ 121556 h 607779"/>
              <a:gd name="connsiteX1" fmla="*/ 237577 w 475153"/>
              <a:gd name="connsiteY1" fmla="*/ 121556 h 607779"/>
              <a:gd name="connsiteX2" fmla="*/ 237577 w 475153"/>
              <a:gd name="connsiteY2" fmla="*/ 0 h 607779"/>
              <a:gd name="connsiteX3" fmla="*/ 475153 w 475153"/>
              <a:gd name="connsiteY3" fmla="*/ 303890 h 607779"/>
              <a:gd name="connsiteX4" fmla="*/ 237577 w 475153"/>
              <a:gd name="connsiteY4" fmla="*/ 607779 h 607779"/>
              <a:gd name="connsiteX5" fmla="*/ 237577 w 475153"/>
              <a:gd name="connsiteY5" fmla="*/ 486223 h 607779"/>
              <a:gd name="connsiteX6" fmla="*/ 0 w 475153"/>
              <a:gd name="connsiteY6" fmla="*/ 486223 h 607779"/>
              <a:gd name="connsiteX7" fmla="*/ 0 w 475153"/>
              <a:gd name="connsiteY7" fmla="*/ 121556 h 6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153" h="607779">
                <a:moveTo>
                  <a:pt x="475153" y="486223"/>
                </a:moveTo>
                <a:lnTo>
                  <a:pt x="237576" y="486223"/>
                </a:lnTo>
                <a:lnTo>
                  <a:pt x="237576" y="607779"/>
                </a:lnTo>
                <a:lnTo>
                  <a:pt x="0" y="303889"/>
                </a:lnTo>
                <a:lnTo>
                  <a:pt x="237576" y="0"/>
                </a:lnTo>
                <a:lnTo>
                  <a:pt x="237576" y="121556"/>
                </a:lnTo>
                <a:lnTo>
                  <a:pt x="475153" y="121556"/>
                </a:lnTo>
                <a:lnTo>
                  <a:pt x="475153" y="48622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545" tIns="121555" rIns="1" bIns="12155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ja-JP" altLang="en-US" sz="1500" kern="1200"/>
          </a:p>
        </p:txBody>
      </p:sp>
      <p:sp>
        <p:nvSpPr>
          <p:cNvPr id="8" name="フリーフォーム 7"/>
          <p:cNvSpPr/>
          <p:nvPr/>
        </p:nvSpPr>
        <p:spPr>
          <a:xfrm>
            <a:off x="4093183" y="4459835"/>
            <a:ext cx="2113111" cy="2079867"/>
          </a:xfrm>
          <a:custGeom>
            <a:avLst/>
            <a:gdLst>
              <a:gd name="connsiteX0" fmla="*/ 0 w 2113111"/>
              <a:gd name="connsiteY0" fmla="*/ 1039934 h 2079867"/>
              <a:gd name="connsiteX1" fmla="*/ 1056556 w 2113111"/>
              <a:gd name="connsiteY1" fmla="*/ 0 h 2079867"/>
              <a:gd name="connsiteX2" fmla="*/ 2113112 w 2113111"/>
              <a:gd name="connsiteY2" fmla="*/ 1039934 h 2079867"/>
              <a:gd name="connsiteX3" fmla="*/ 1056556 w 2113111"/>
              <a:gd name="connsiteY3" fmla="*/ 2079868 h 2079867"/>
              <a:gd name="connsiteX4" fmla="*/ 0 w 2113111"/>
              <a:gd name="connsiteY4" fmla="*/ 1039934 h 20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3111" h="2079867">
                <a:moveTo>
                  <a:pt x="0" y="1039934"/>
                </a:moveTo>
                <a:cubicBezTo>
                  <a:pt x="0" y="465594"/>
                  <a:pt x="473036" y="0"/>
                  <a:pt x="1056556" y="0"/>
                </a:cubicBezTo>
                <a:cubicBezTo>
                  <a:pt x="1640076" y="0"/>
                  <a:pt x="2113112" y="465594"/>
                  <a:pt x="2113112" y="1039934"/>
                </a:cubicBezTo>
                <a:cubicBezTo>
                  <a:pt x="2113112" y="1614274"/>
                  <a:pt x="1640076" y="2079868"/>
                  <a:pt x="1056556" y="2079868"/>
                </a:cubicBezTo>
                <a:cubicBezTo>
                  <a:pt x="473036" y="2079868"/>
                  <a:pt x="0" y="1614274"/>
                  <a:pt x="0" y="103993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318" tIns="327449" rIns="332318" bIns="32744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800" kern="1200" dirty="0" smtClean="0"/>
              <a:t>市内小中学校</a:t>
            </a:r>
            <a:endParaRPr lang="en-US" altLang="ja-JP" sz="1800" kern="12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ja-JP" sz="1800" kern="1200" dirty="0" smtClean="0"/>
              <a:t>9,023</a:t>
            </a:r>
            <a:r>
              <a:rPr lang="ja-JP" altLang="en-US" sz="1800" kern="1200" dirty="0" smtClean="0"/>
              <a:t>名による投票</a:t>
            </a:r>
            <a:endParaRPr lang="ja-JP" altLang="en-US" sz="1800" kern="1200" dirty="0"/>
          </a:p>
        </p:txBody>
      </p:sp>
      <p:sp>
        <p:nvSpPr>
          <p:cNvPr id="9" name="フリーフォーム 8"/>
          <p:cNvSpPr/>
          <p:nvPr/>
        </p:nvSpPr>
        <p:spPr>
          <a:xfrm rot="21599957">
            <a:off x="3540248" y="5195895"/>
            <a:ext cx="473312" cy="607780"/>
          </a:xfrm>
          <a:custGeom>
            <a:avLst/>
            <a:gdLst>
              <a:gd name="connsiteX0" fmla="*/ 0 w 473312"/>
              <a:gd name="connsiteY0" fmla="*/ 121556 h 607779"/>
              <a:gd name="connsiteX1" fmla="*/ 236656 w 473312"/>
              <a:gd name="connsiteY1" fmla="*/ 121556 h 607779"/>
              <a:gd name="connsiteX2" fmla="*/ 236656 w 473312"/>
              <a:gd name="connsiteY2" fmla="*/ 0 h 607779"/>
              <a:gd name="connsiteX3" fmla="*/ 473312 w 473312"/>
              <a:gd name="connsiteY3" fmla="*/ 303890 h 607779"/>
              <a:gd name="connsiteX4" fmla="*/ 236656 w 473312"/>
              <a:gd name="connsiteY4" fmla="*/ 607779 h 607779"/>
              <a:gd name="connsiteX5" fmla="*/ 236656 w 473312"/>
              <a:gd name="connsiteY5" fmla="*/ 486223 h 607779"/>
              <a:gd name="connsiteX6" fmla="*/ 0 w 473312"/>
              <a:gd name="connsiteY6" fmla="*/ 486223 h 607779"/>
              <a:gd name="connsiteX7" fmla="*/ 0 w 473312"/>
              <a:gd name="connsiteY7" fmla="*/ 121556 h 6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12" h="607779">
                <a:moveTo>
                  <a:pt x="473312" y="486223"/>
                </a:moveTo>
                <a:lnTo>
                  <a:pt x="236656" y="486223"/>
                </a:lnTo>
                <a:lnTo>
                  <a:pt x="236656" y="607779"/>
                </a:lnTo>
                <a:lnTo>
                  <a:pt x="0" y="303889"/>
                </a:lnTo>
                <a:lnTo>
                  <a:pt x="236656" y="0"/>
                </a:lnTo>
                <a:lnTo>
                  <a:pt x="236656" y="121556"/>
                </a:lnTo>
                <a:lnTo>
                  <a:pt x="473312" y="121556"/>
                </a:lnTo>
                <a:lnTo>
                  <a:pt x="473312" y="48622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994" tIns="121556" rIns="-1" bIns="12155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ja-JP" altLang="en-US" sz="1500" kern="1200"/>
          </a:p>
        </p:txBody>
      </p:sp>
      <p:sp>
        <p:nvSpPr>
          <p:cNvPr id="16" name="フリーフォーム 15"/>
          <p:cNvSpPr/>
          <p:nvPr/>
        </p:nvSpPr>
        <p:spPr>
          <a:xfrm>
            <a:off x="1295603" y="4459870"/>
            <a:ext cx="2199334" cy="2079867"/>
          </a:xfrm>
          <a:custGeom>
            <a:avLst/>
            <a:gdLst>
              <a:gd name="connsiteX0" fmla="*/ 0 w 2199334"/>
              <a:gd name="connsiteY0" fmla="*/ 1039934 h 2079867"/>
              <a:gd name="connsiteX1" fmla="*/ 1099667 w 2199334"/>
              <a:gd name="connsiteY1" fmla="*/ 0 h 2079867"/>
              <a:gd name="connsiteX2" fmla="*/ 2199334 w 2199334"/>
              <a:gd name="connsiteY2" fmla="*/ 1039934 h 2079867"/>
              <a:gd name="connsiteX3" fmla="*/ 1099667 w 2199334"/>
              <a:gd name="connsiteY3" fmla="*/ 2079868 h 2079867"/>
              <a:gd name="connsiteX4" fmla="*/ 0 w 2199334"/>
              <a:gd name="connsiteY4" fmla="*/ 1039934 h 207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9334" h="2079867">
                <a:moveTo>
                  <a:pt x="0" y="1039934"/>
                </a:moveTo>
                <a:cubicBezTo>
                  <a:pt x="0" y="465594"/>
                  <a:pt x="492338" y="0"/>
                  <a:pt x="1099667" y="0"/>
                </a:cubicBezTo>
                <a:cubicBezTo>
                  <a:pt x="1706996" y="0"/>
                  <a:pt x="2199334" y="465594"/>
                  <a:pt x="2199334" y="1039934"/>
                </a:cubicBezTo>
                <a:cubicBezTo>
                  <a:pt x="2199334" y="1614274"/>
                  <a:pt x="1706996" y="2079868"/>
                  <a:pt x="1099667" y="2079868"/>
                </a:cubicBezTo>
                <a:cubicBezTo>
                  <a:pt x="492338" y="2079868"/>
                  <a:pt x="0" y="1614274"/>
                  <a:pt x="0" y="103993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9865" tIns="322369" rIns="339865" bIns="3223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400" kern="1200" dirty="0" smtClean="0"/>
              <a:t>「いじめにゃい」</a:t>
            </a:r>
            <a:endParaRPr lang="en-US" altLang="ja-JP" sz="1400" kern="1200" dirty="0" smtClean="0"/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700" kern="1200" dirty="0" smtClean="0"/>
              <a:t>に決定</a:t>
            </a:r>
            <a:endParaRPr lang="ja-JP" altLang="en-US" sz="1700" kern="1200" dirty="0"/>
          </a:p>
        </p:txBody>
      </p:sp>
      <p:sp>
        <p:nvSpPr>
          <p:cNvPr id="17" name="フリーフォーム 16"/>
          <p:cNvSpPr/>
          <p:nvPr/>
        </p:nvSpPr>
        <p:spPr>
          <a:xfrm rot="4467873">
            <a:off x="1859993" y="3949570"/>
            <a:ext cx="382273" cy="607780"/>
          </a:xfrm>
          <a:custGeom>
            <a:avLst/>
            <a:gdLst>
              <a:gd name="connsiteX0" fmla="*/ 0 w 382272"/>
              <a:gd name="connsiteY0" fmla="*/ 121556 h 607779"/>
              <a:gd name="connsiteX1" fmla="*/ 191136 w 382272"/>
              <a:gd name="connsiteY1" fmla="*/ 121556 h 607779"/>
              <a:gd name="connsiteX2" fmla="*/ 191136 w 382272"/>
              <a:gd name="connsiteY2" fmla="*/ 0 h 607779"/>
              <a:gd name="connsiteX3" fmla="*/ 382272 w 382272"/>
              <a:gd name="connsiteY3" fmla="*/ 303890 h 607779"/>
              <a:gd name="connsiteX4" fmla="*/ 191136 w 382272"/>
              <a:gd name="connsiteY4" fmla="*/ 607779 h 607779"/>
              <a:gd name="connsiteX5" fmla="*/ 191136 w 382272"/>
              <a:gd name="connsiteY5" fmla="*/ 486223 h 607779"/>
              <a:gd name="connsiteX6" fmla="*/ 0 w 382272"/>
              <a:gd name="connsiteY6" fmla="*/ 486223 h 607779"/>
              <a:gd name="connsiteX7" fmla="*/ 0 w 382272"/>
              <a:gd name="connsiteY7" fmla="*/ 121556 h 6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272" h="607779">
                <a:moveTo>
                  <a:pt x="382272" y="486223"/>
                </a:moveTo>
                <a:lnTo>
                  <a:pt x="191136" y="486223"/>
                </a:lnTo>
                <a:lnTo>
                  <a:pt x="191136" y="607779"/>
                </a:lnTo>
                <a:lnTo>
                  <a:pt x="0" y="303889"/>
                </a:lnTo>
                <a:lnTo>
                  <a:pt x="191136" y="0"/>
                </a:lnTo>
                <a:lnTo>
                  <a:pt x="191136" y="121556"/>
                </a:lnTo>
                <a:lnTo>
                  <a:pt x="382272" y="121556"/>
                </a:lnTo>
                <a:lnTo>
                  <a:pt x="382272" y="48622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682" tIns="121556" rIns="0" bIns="12155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ja-JP" altLang="en-US" sz="1500" kern="1200"/>
          </a:p>
        </p:txBody>
      </p:sp>
      <p:sp>
        <p:nvSpPr>
          <p:cNvPr id="18" name="フリーフォーム 17"/>
          <p:cNvSpPr/>
          <p:nvPr/>
        </p:nvSpPr>
        <p:spPr>
          <a:xfrm>
            <a:off x="384742" y="1593906"/>
            <a:ext cx="2534433" cy="2464056"/>
          </a:xfrm>
          <a:custGeom>
            <a:avLst/>
            <a:gdLst>
              <a:gd name="connsiteX0" fmla="*/ 0 w 2534433"/>
              <a:gd name="connsiteY0" fmla="*/ 1232028 h 2464056"/>
              <a:gd name="connsiteX1" fmla="*/ 1267217 w 2534433"/>
              <a:gd name="connsiteY1" fmla="*/ 0 h 2464056"/>
              <a:gd name="connsiteX2" fmla="*/ 2534434 w 2534433"/>
              <a:gd name="connsiteY2" fmla="*/ 1232028 h 2464056"/>
              <a:gd name="connsiteX3" fmla="*/ 1267217 w 2534433"/>
              <a:gd name="connsiteY3" fmla="*/ 2464056 h 2464056"/>
              <a:gd name="connsiteX4" fmla="*/ 0 w 2534433"/>
              <a:gd name="connsiteY4" fmla="*/ 1232028 h 246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433" h="2464056">
                <a:moveTo>
                  <a:pt x="0" y="1232028"/>
                </a:moveTo>
                <a:cubicBezTo>
                  <a:pt x="0" y="551598"/>
                  <a:pt x="567352" y="0"/>
                  <a:pt x="1267217" y="0"/>
                </a:cubicBezTo>
                <a:cubicBezTo>
                  <a:pt x="1967082" y="0"/>
                  <a:pt x="2534434" y="551598"/>
                  <a:pt x="2534434" y="1232028"/>
                </a:cubicBezTo>
                <a:cubicBezTo>
                  <a:pt x="2534434" y="1912458"/>
                  <a:pt x="1967082" y="2464056"/>
                  <a:pt x="1267217" y="2464056"/>
                </a:cubicBezTo>
                <a:cubicBezTo>
                  <a:pt x="567352" y="2464056"/>
                  <a:pt x="0" y="1912458"/>
                  <a:pt x="0" y="1232028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019" tIns="383713" rIns="394019" bIns="38371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800" kern="1200" dirty="0" smtClean="0"/>
              <a:t>・いじめ防止キャラクター</a:t>
            </a:r>
            <a:endParaRPr lang="en-US" altLang="ja-JP" sz="1800" kern="12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1800" kern="1200" dirty="0" smtClean="0"/>
              <a:t>・着ぐるみ化</a:t>
            </a:r>
            <a:endParaRPr lang="ja-JP" altLang="en-US" sz="1800" kern="1200" dirty="0"/>
          </a:p>
        </p:txBody>
      </p:sp>
      <p:sp>
        <p:nvSpPr>
          <p:cNvPr id="19" name="フリーフォーム 18"/>
          <p:cNvSpPr/>
          <p:nvPr/>
        </p:nvSpPr>
        <p:spPr>
          <a:xfrm rot="19477927">
            <a:off x="2671268" y="1723467"/>
            <a:ext cx="164201" cy="607779"/>
          </a:xfrm>
          <a:custGeom>
            <a:avLst/>
            <a:gdLst>
              <a:gd name="connsiteX0" fmla="*/ 0 w 164201"/>
              <a:gd name="connsiteY0" fmla="*/ 121556 h 607779"/>
              <a:gd name="connsiteX1" fmla="*/ 82101 w 164201"/>
              <a:gd name="connsiteY1" fmla="*/ 121556 h 607779"/>
              <a:gd name="connsiteX2" fmla="*/ 82101 w 164201"/>
              <a:gd name="connsiteY2" fmla="*/ 0 h 607779"/>
              <a:gd name="connsiteX3" fmla="*/ 164201 w 164201"/>
              <a:gd name="connsiteY3" fmla="*/ 303890 h 607779"/>
              <a:gd name="connsiteX4" fmla="*/ 82101 w 164201"/>
              <a:gd name="connsiteY4" fmla="*/ 607779 h 607779"/>
              <a:gd name="connsiteX5" fmla="*/ 82101 w 164201"/>
              <a:gd name="connsiteY5" fmla="*/ 486223 h 607779"/>
              <a:gd name="connsiteX6" fmla="*/ 0 w 164201"/>
              <a:gd name="connsiteY6" fmla="*/ 486223 h 607779"/>
              <a:gd name="connsiteX7" fmla="*/ 0 w 164201"/>
              <a:gd name="connsiteY7" fmla="*/ 121556 h 60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201" h="607779">
                <a:moveTo>
                  <a:pt x="0" y="121556"/>
                </a:moveTo>
                <a:lnTo>
                  <a:pt x="82101" y="121556"/>
                </a:lnTo>
                <a:lnTo>
                  <a:pt x="82101" y="0"/>
                </a:lnTo>
                <a:lnTo>
                  <a:pt x="164201" y="303890"/>
                </a:lnTo>
                <a:lnTo>
                  <a:pt x="82101" y="607779"/>
                </a:lnTo>
                <a:lnTo>
                  <a:pt x="82101" y="486223"/>
                </a:lnTo>
                <a:lnTo>
                  <a:pt x="0" y="486223"/>
                </a:lnTo>
                <a:lnTo>
                  <a:pt x="0" y="121556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21555" rIns="49260" bIns="121556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ja-JP" altLang="en-US" sz="1500" kern="1200"/>
          </a:p>
        </p:txBody>
      </p:sp>
      <p:pic>
        <p:nvPicPr>
          <p:cNvPr id="11" name="図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12220" r="53621" b="6381"/>
          <a:stretch/>
        </p:blipFill>
        <p:spPr bwMode="auto">
          <a:xfrm>
            <a:off x="7272377" y="1112853"/>
            <a:ext cx="4919623" cy="5300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915949" y="1112853"/>
            <a:ext cx="257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「戦闘系」のマスコット</a:t>
            </a:r>
            <a:r>
              <a:rPr kumimoji="1" lang="en-US" altLang="ja-JP" sz="1400" dirty="0" smtClean="0"/>
              <a:t>…</a:t>
            </a:r>
            <a:r>
              <a:rPr kumimoji="1" lang="ja-JP" altLang="en-US" sz="1400" dirty="0" smtClean="0"/>
              <a:t>✕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83729" y="1420631"/>
            <a:ext cx="172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err="1" smtClean="0"/>
              <a:t>ゆる</a:t>
            </a:r>
            <a:r>
              <a:rPr lang="ja-JP" altLang="en-US" sz="1400" dirty="0" smtClean="0"/>
              <a:t>キャラ系</a:t>
            </a:r>
            <a:r>
              <a:rPr kumimoji="1" lang="en-US" altLang="ja-JP" sz="1400" dirty="0" smtClean="0"/>
              <a:t>…</a:t>
            </a:r>
            <a:r>
              <a:rPr lang="ja-JP" altLang="en-US" sz="1400" dirty="0"/>
              <a:t>〇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75787" y="3609005"/>
            <a:ext cx="1995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普及・啓発活動へ登場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1997" y="6227523"/>
            <a:ext cx="172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いじめ防止に</a:t>
            </a:r>
            <a:endParaRPr lang="en-US" altLang="ja-JP" sz="1400" dirty="0" smtClean="0"/>
          </a:p>
          <a:p>
            <a:r>
              <a:rPr lang="ja-JP" altLang="en-US" sz="1400" dirty="0" smtClean="0"/>
              <a:t>つながる名前で</a:t>
            </a:r>
            <a:r>
              <a:rPr lang="en-US" altLang="ja-JP" sz="1400" dirty="0" smtClean="0"/>
              <a:t>…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725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" t="12220" r="53621" b="6381"/>
          <a:stretch/>
        </p:blipFill>
        <p:spPr bwMode="auto">
          <a:xfrm>
            <a:off x="500007" y="378372"/>
            <a:ext cx="1801758" cy="1870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6" r="52119" b="6900"/>
          <a:stretch/>
        </p:blipFill>
        <p:spPr bwMode="auto">
          <a:xfrm>
            <a:off x="3250978" y="376709"/>
            <a:ext cx="1954924" cy="1870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4" r="37783" b="6588"/>
          <a:stretch/>
        </p:blipFill>
        <p:spPr bwMode="auto">
          <a:xfrm>
            <a:off x="6008303" y="404731"/>
            <a:ext cx="2585545" cy="1869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 r="52119" b="6109"/>
          <a:stretch/>
        </p:blipFill>
        <p:spPr bwMode="auto">
          <a:xfrm>
            <a:off x="9396249" y="378371"/>
            <a:ext cx="1891861" cy="1870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5" r="53167" b="6795"/>
          <a:stretch/>
        </p:blipFill>
        <p:spPr bwMode="auto">
          <a:xfrm>
            <a:off x="394192" y="2490952"/>
            <a:ext cx="2013388" cy="1999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r="51695" b="5728"/>
          <a:stretch/>
        </p:blipFill>
        <p:spPr bwMode="auto">
          <a:xfrm>
            <a:off x="3123256" y="2356600"/>
            <a:ext cx="2046726" cy="2178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 r="51907" b="4573"/>
          <a:stretch/>
        </p:blipFill>
        <p:spPr bwMode="auto">
          <a:xfrm>
            <a:off x="6128083" y="2401384"/>
            <a:ext cx="2166364" cy="2190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図 12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9" r="51907" b="6125"/>
          <a:stretch/>
        </p:blipFill>
        <p:spPr bwMode="auto">
          <a:xfrm>
            <a:off x="9396249" y="2401384"/>
            <a:ext cx="2175641" cy="208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13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 r="49788" b="6125"/>
          <a:stretch/>
        </p:blipFill>
        <p:spPr bwMode="auto">
          <a:xfrm>
            <a:off x="1551709" y="4591969"/>
            <a:ext cx="2258498" cy="2125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3" r="51907" b="6901"/>
          <a:stretch/>
        </p:blipFill>
        <p:spPr bwMode="auto">
          <a:xfrm>
            <a:off x="4752127" y="4490654"/>
            <a:ext cx="2085431" cy="2033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図 15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3" r="51907" b="6901"/>
          <a:stretch/>
        </p:blipFill>
        <p:spPr bwMode="auto">
          <a:xfrm>
            <a:off x="7779479" y="4535438"/>
            <a:ext cx="2131739" cy="2033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783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459" y="296562"/>
            <a:ext cx="7926860" cy="584887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東海市人権教育委推進実行委員会</a:t>
            </a:r>
            <a:endParaRPr kumimoji="1"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228599" y="1285103"/>
            <a:ext cx="11773931" cy="23477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28599" y="1207640"/>
            <a:ext cx="5677931" cy="520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市内小中学校にて有効活用してもらうため</a:t>
            </a:r>
            <a:endParaRPr lang="ja-JP" altLang="en-US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28599" y="1319359"/>
            <a:ext cx="6468763" cy="1074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u="sng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オリジナルメモ帳の作成</a:t>
            </a:r>
            <a:endParaRPr lang="ja-JP" altLang="en-US" b="1" u="sng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994914" y="5901220"/>
            <a:ext cx="3571819" cy="81081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メモ帳　完成品</a:t>
            </a:r>
            <a:endParaRPr lang="ja-JP" altLang="en-US" sz="36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53331" y="2405685"/>
            <a:ext cx="6271003" cy="1202249"/>
            <a:chOff x="923515" y="2138518"/>
            <a:chExt cx="6567853" cy="1330179"/>
          </a:xfrm>
          <a:solidFill>
            <a:schemeClr val="accent6">
              <a:lumMod val="75000"/>
            </a:schemeClr>
          </a:solidFill>
        </p:grpSpPr>
        <p:sp>
          <p:nvSpPr>
            <p:cNvPr id="9" name="横巻き 8"/>
            <p:cNvSpPr/>
            <p:nvPr/>
          </p:nvSpPr>
          <p:spPr>
            <a:xfrm>
              <a:off x="1613915" y="2210837"/>
              <a:ext cx="5877453" cy="1199075"/>
            </a:xfrm>
            <a:prstGeom prst="horizontalScroll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市内中学</a:t>
              </a:r>
              <a:r>
                <a:rPr lang="en-US" altLang="ja-JP" sz="3200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</a:t>
              </a:r>
              <a:r>
                <a:rPr lang="ja-JP" altLang="en-US" sz="3200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年生 </a:t>
              </a:r>
              <a:r>
                <a:rPr lang="en-US" altLang="ja-JP" sz="3200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1,056</a:t>
              </a:r>
              <a:r>
                <a:rPr lang="ja-JP" altLang="en-US" sz="3200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名</a:t>
              </a:r>
              <a:endParaRPr lang="ja-JP" altLang="en-US" sz="3200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6" name="楕円 5"/>
            <p:cNvSpPr/>
            <p:nvPr/>
          </p:nvSpPr>
          <p:spPr>
            <a:xfrm>
              <a:off x="923515" y="2138518"/>
              <a:ext cx="1422820" cy="1330179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対象</a:t>
              </a:r>
              <a:endParaRPr kumimoji="1" lang="ja-JP" altLang="en-US" sz="2800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2101347" y="4882221"/>
            <a:ext cx="1875457" cy="1818786"/>
            <a:chOff x="7998941" y="755613"/>
            <a:chExt cx="3128432" cy="2943176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2"/>
            <a:srcRect l="32919" t="21036" r="33180" b="22642"/>
            <a:stretch/>
          </p:blipFill>
          <p:spPr>
            <a:xfrm>
              <a:off x="9032347" y="1674403"/>
              <a:ext cx="1324143" cy="1184741"/>
            </a:xfrm>
            <a:prstGeom prst="rect">
              <a:avLst/>
            </a:prstGeom>
          </p:spPr>
        </p:pic>
        <p:sp>
          <p:nvSpPr>
            <p:cNvPr id="8" name="上カーブ矢印 7"/>
            <p:cNvSpPr/>
            <p:nvPr/>
          </p:nvSpPr>
          <p:spPr>
            <a:xfrm rot="7481141">
              <a:off x="8358271" y="2582123"/>
              <a:ext cx="681143" cy="249816"/>
            </a:xfrm>
            <a:prstGeom prst="curvedUp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上カーブ矢印 11"/>
            <p:cNvSpPr/>
            <p:nvPr/>
          </p:nvSpPr>
          <p:spPr>
            <a:xfrm rot="18572290">
              <a:off x="10314382" y="1554633"/>
              <a:ext cx="645149" cy="248441"/>
            </a:xfrm>
            <a:prstGeom prst="curved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フローチャート: 代替処理 12"/>
            <p:cNvSpPr/>
            <p:nvPr/>
          </p:nvSpPr>
          <p:spPr>
            <a:xfrm>
              <a:off x="7998941" y="3105665"/>
              <a:ext cx="1033406" cy="593124"/>
            </a:xfrm>
            <a:prstGeom prst="flowChartAlternateProcess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 smtClean="0"/>
                <a:t>後輩</a:t>
              </a:r>
              <a:endParaRPr kumimoji="1" lang="ja-JP" altLang="en-US" sz="1400" b="1" dirty="0"/>
            </a:p>
          </p:txBody>
        </p:sp>
        <p:sp>
          <p:nvSpPr>
            <p:cNvPr id="14" name="フローチャート: 代替処理 13"/>
            <p:cNvSpPr/>
            <p:nvPr/>
          </p:nvSpPr>
          <p:spPr>
            <a:xfrm>
              <a:off x="10093967" y="755613"/>
              <a:ext cx="1033406" cy="593124"/>
            </a:xfrm>
            <a:prstGeom prst="flowChartAlternateProcess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dirty="0"/>
                <a:t>先輩</a:t>
              </a:r>
              <a:endParaRPr kumimoji="1" lang="ja-JP" altLang="en-US" sz="1400" b="1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53331" y="3665015"/>
            <a:ext cx="6271003" cy="1299376"/>
            <a:chOff x="941007" y="2149404"/>
            <a:chExt cx="6550361" cy="1321941"/>
          </a:xfrm>
          <a:solidFill>
            <a:schemeClr val="accent6">
              <a:lumMod val="75000"/>
            </a:schemeClr>
          </a:solidFill>
        </p:grpSpPr>
        <p:sp>
          <p:nvSpPr>
            <p:cNvPr id="16" name="横巻き 15"/>
            <p:cNvSpPr/>
            <p:nvPr/>
          </p:nvSpPr>
          <p:spPr>
            <a:xfrm>
              <a:off x="1613915" y="2210837"/>
              <a:ext cx="5877453" cy="1199075"/>
            </a:xfrm>
            <a:prstGeom prst="horizontalScroll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　</a:t>
              </a:r>
              <a:r>
                <a:rPr lang="ja-JP" altLang="en-US" sz="3000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人権関係ボランティア </a:t>
              </a:r>
              <a:r>
                <a:rPr lang="en-US" altLang="ja-JP" sz="3000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50</a:t>
              </a:r>
              <a:r>
                <a:rPr lang="ja-JP" altLang="en-US" sz="3000" b="1" dirty="0" smtClean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名</a:t>
              </a:r>
              <a:endParaRPr lang="ja-JP" altLang="en-US" sz="3000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  <p:sp>
          <p:nvSpPr>
            <p:cNvPr id="17" name="楕円 16"/>
            <p:cNvSpPr/>
            <p:nvPr/>
          </p:nvSpPr>
          <p:spPr>
            <a:xfrm>
              <a:off x="941007" y="2149404"/>
              <a:ext cx="1400776" cy="1321941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対象</a:t>
              </a:r>
              <a:endParaRPr kumimoji="1" lang="ja-JP" altLang="en-US" sz="2800" b="1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4" t="72780" r="24843" b="3681"/>
          <a:stretch/>
        </p:blipFill>
        <p:spPr>
          <a:xfrm rot="5400000">
            <a:off x="5877076" y="2228555"/>
            <a:ext cx="3652119" cy="218122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2089" y="3045942"/>
            <a:ext cx="2332027" cy="3109369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119775" y="220956"/>
            <a:ext cx="383564" cy="330768"/>
            <a:chOff x="119775" y="220956"/>
            <a:chExt cx="383564" cy="330768"/>
          </a:xfrm>
        </p:grpSpPr>
        <p:cxnSp>
          <p:nvCxnSpPr>
            <p:cNvPr id="23" name="直線コネクタ 22"/>
            <p:cNvCxnSpPr/>
            <p:nvPr/>
          </p:nvCxnSpPr>
          <p:spPr>
            <a:xfrm flipV="1">
              <a:off x="119775" y="229194"/>
              <a:ext cx="383564" cy="838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136320" y="220956"/>
              <a:ext cx="0" cy="33076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グループ化 31"/>
          <p:cNvGrpSpPr/>
          <p:nvPr/>
        </p:nvGrpSpPr>
        <p:grpSpPr>
          <a:xfrm>
            <a:off x="7636133" y="634827"/>
            <a:ext cx="383564" cy="330768"/>
            <a:chOff x="7636133" y="634827"/>
            <a:chExt cx="383564" cy="330768"/>
          </a:xfrm>
        </p:grpSpPr>
        <p:cxnSp>
          <p:nvCxnSpPr>
            <p:cNvPr id="30" name="直線コネクタ 29"/>
            <p:cNvCxnSpPr/>
            <p:nvPr/>
          </p:nvCxnSpPr>
          <p:spPr>
            <a:xfrm rot="10800000" flipV="1">
              <a:off x="7636133" y="957206"/>
              <a:ext cx="383564" cy="838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10800000">
              <a:off x="7994914" y="634827"/>
              <a:ext cx="0" cy="33076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ホームベース 33"/>
          <p:cNvSpPr/>
          <p:nvPr/>
        </p:nvSpPr>
        <p:spPr>
          <a:xfrm>
            <a:off x="9292281" y="220956"/>
            <a:ext cx="2710249" cy="401321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46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オリジナルメモ帳</a:t>
            </a:r>
            <a:endParaRPr lang="ja-JP" altLang="en-US" sz="1846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1081" r="19124" b="26320"/>
          <a:stretch/>
        </p:blipFill>
        <p:spPr>
          <a:xfrm rot="5400000">
            <a:off x="9441457" y="721676"/>
            <a:ext cx="2005593" cy="30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725</Words>
  <Application>Microsoft Office PowerPoint</Application>
  <PresentationFormat>ワイド画面</PresentationFormat>
  <Paragraphs>195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2" baseType="lpstr">
      <vt:lpstr>HGP明朝B</vt:lpstr>
      <vt:lpstr>HG創英ﾌﾟﾚｾﾞﾝｽEB</vt:lpstr>
      <vt:lpstr>HG創英角ｺﾞｼｯｸUB</vt:lpstr>
      <vt:lpstr>HG創英角ﾎﾟｯﾌﾟ体</vt:lpstr>
      <vt:lpstr>ＭＳ ゴシック</vt:lpstr>
      <vt:lpstr>ＭＳ 明朝</vt:lpstr>
      <vt:lpstr>メイリオ</vt:lpstr>
      <vt:lpstr>游ゴシック</vt:lpstr>
      <vt:lpstr>游ゴシック Light</vt:lpstr>
      <vt:lpstr>Arial</vt:lpstr>
      <vt:lpstr>Baskerville Old Face</vt:lpstr>
      <vt:lpstr>Century</vt:lpstr>
      <vt:lpstr>Times New Roman</vt:lpstr>
      <vt:lpstr>Office テーマ</vt:lpstr>
      <vt:lpstr>「自他を大切にする子どもの育成」</vt:lpstr>
      <vt:lpstr>東海市</vt:lpstr>
      <vt:lpstr>東海市制5 0 周年</vt:lpstr>
      <vt:lpstr>「自他を大切にする子どもの育成」</vt:lpstr>
      <vt:lpstr>いじめ防止対策推進法（平成25年法律第71号）</vt:lpstr>
      <vt:lpstr>東海市人権教育推進実行委員会</vt:lpstr>
      <vt:lpstr>PowerPoint プレゼンテーション</vt:lpstr>
      <vt:lpstr>PowerPoint プレゼンテーション</vt:lpstr>
      <vt:lpstr>東海市人権教育委推進実行委員会</vt:lpstr>
      <vt:lpstr>人権擁護委員による</vt:lpstr>
      <vt:lpstr>第70回人権週間　街頭啓発活動</vt:lpstr>
      <vt:lpstr>‣客観的視点</vt:lpstr>
      <vt:lpstr>PowerPoint プレゼンテーション</vt:lpstr>
      <vt:lpstr>いじめを</vt:lpstr>
      <vt:lpstr>①相手の気持ちを考えることを 　よびかける内容</vt:lpstr>
      <vt:lpstr>東海市子どものいじめ防止宣言</vt:lpstr>
      <vt:lpstr>「自他を大切にする子どもの育成」</vt:lpstr>
      <vt:lpstr>ご清聴ありがとうございました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「自他を大切にする子どもの育成」</dc:title>
  <dc:creator>東海市</dc:creator>
  <cp:lastModifiedBy>東海市</cp:lastModifiedBy>
  <cp:revision>99</cp:revision>
  <cp:lastPrinted>2020-02-18T02:50:35Z</cp:lastPrinted>
  <dcterms:created xsi:type="dcterms:W3CDTF">2019-07-04T02:09:28Z</dcterms:created>
  <dcterms:modified xsi:type="dcterms:W3CDTF">2020-02-18T02:50:42Z</dcterms:modified>
</cp:coreProperties>
</file>