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326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29" r:id="rId3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725" autoAdjust="0"/>
  </p:normalViewPr>
  <p:slideViewPr>
    <p:cSldViewPr snapToGrid="0">
      <p:cViewPr varScale="1">
        <p:scale>
          <a:sx n="78" d="100"/>
          <a:sy n="78" d="100"/>
        </p:scale>
        <p:origin x="2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2528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CBB5E689-43DE-45EF-A0B5-2E69A3AA8E1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146CEA65-4D47-4392-9E68-3A97E0CD0B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2CEB5-C60A-41D9-AFEE-2F8BA35A2805}" type="datetimeFigureOut">
              <a:rPr kumimoji="1" lang="ja-JP" altLang="en-US" smtClean="0"/>
              <a:t>2019/3/11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6C4449C-EDB0-4D71-A599-E01824CD3AB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30DDE71-1703-4AAD-8F25-9DEA78F6E8E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89C3D-F712-44E8-A5D1-55A4E75E25D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41303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4F217E-FC73-4145-B4FD-7A4C69C8A3FB}" type="datetimeFigureOut">
              <a:rPr kumimoji="1" lang="ja-JP" altLang="en-US" smtClean="0"/>
              <a:t>2019/3/11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675D6F-A847-4668-BF54-8A27048EF3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618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578759-A25E-4069-958A-8E451B41D9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F0BA96EA-A775-45A8-894A-C09DFE40E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344228E-AE33-4DF0-849C-9BB27506D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BE04-DE64-4C3C-9E40-D08485DE6356}" type="datetimeFigureOut">
              <a:rPr kumimoji="1" lang="ja-JP" altLang="en-US" smtClean="0"/>
              <a:t>2019/3/11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7757D66-4E5F-4926-806B-7D175C85C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F0C828-93A9-490A-9313-BC40E98AF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150F-625A-4AB3-963F-D28016718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186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66C0E1D-B282-40BF-8FDA-898F409D6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1C379F8-29F7-4206-BF3B-CEDF511289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22B020-B1A0-4BAE-9086-2EFB6F0CE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BE04-DE64-4C3C-9E40-D08485DE6356}" type="datetimeFigureOut">
              <a:rPr kumimoji="1" lang="ja-JP" altLang="en-US" smtClean="0"/>
              <a:t>2019/3/11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2E83A5-A5EC-4393-9FD8-4B9128A25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1E79A6-B0E4-45DE-AD62-81F301A96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150F-625A-4AB3-963F-D28016718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903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AF11D160-3E7C-40D1-A8F4-142E98FAA2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96C1322-2AB6-4321-842F-19197A741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9D43AF8-1792-48C6-8653-3620C0A3E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BE04-DE64-4C3C-9E40-D08485DE6356}" type="datetimeFigureOut">
              <a:rPr kumimoji="1" lang="ja-JP" altLang="en-US" smtClean="0"/>
              <a:t>2019/3/11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72F1398-618B-4515-9328-95F76D399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076E827-2F3F-4DFB-B36B-D353157B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150F-625A-4AB3-963F-D28016718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6623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98FB23-303E-4804-B350-A432432DA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5A02AC7-CE90-44AB-9A8E-31DBB0DA6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4310F0-EF0B-4BC1-89F9-DCF80A3FC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BE04-DE64-4C3C-9E40-D08485DE6356}" type="datetimeFigureOut">
              <a:rPr kumimoji="1" lang="ja-JP" altLang="en-US" smtClean="0"/>
              <a:t>2019/3/11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F34B5CF-2B7D-4828-B8A8-74C106D5E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F81BD4F-1FC6-4C3D-94CF-23E121DB9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150F-625A-4AB3-963F-D28016718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3525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A524E1D-B734-4C04-88A7-57DA676D5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859CB9D-0FEE-4BB4-ABB5-7EB16D43F4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A62FB1-4FB9-48DA-918B-74C8A2614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BE04-DE64-4C3C-9E40-D08485DE6356}" type="datetimeFigureOut">
              <a:rPr kumimoji="1" lang="ja-JP" altLang="en-US" smtClean="0"/>
              <a:t>2019/3/11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6B5F5B5-1A1A-4B19-B3CC-882EF1CBC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9849A85-7A60-468E-81CF-C72293599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150F-625A-4AB3-963F-D28016718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492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7CFAC2-E108-4722-862F-F321287BA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63D5627-0B4A-40C1-839E-03B61F50B2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F74D921-1572-492D-8691-9A23C686D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30576F9-C3E8-43C8-9E2C-740D3352B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BE04-DE64-4C3C-9E40-D08485DE6356}" type="datetimeFigureOut">
              <a:rPr kumimoji="1" lang="ja-JP" altLang="en-US" smtClean="0"/>
              <a:t>2019/3/11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D920939-5E3A-4626-A198-F1B97D3F3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8BF73B3-1319-4B09-9D31-31B581A3C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150F-625A-4AB3-963F-D28016718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5068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CF5164-3046-43AC-8D14-79F25816C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EE12FE5-3996-47D0-879A-C84436AF8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3AC677E-2726-456A-803F-6C840CB392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AC04A6E-EFCE-4C4F-8FEB-0A22F1311B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BDCE156-3A8C-4B32-90F4-EC908A7C57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081B5F2A-8861-4AC3-A30C-8F0BE45F2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BE04-DE64-4C3C-9E40-D08485DE6356}" type="datetimeFigureOut">
              <a:rPr kumimoji="1" lang="ja-JP" altLang="en-US" smtClean="0"/>
              <a:t>2019/3/11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563DDB6-FF55-4F67-A68C-A28DB086A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21A77CC-D5CC-4DA7-85C3-74E9EB3F2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150F-625A-4AB3-963F-D28016718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003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D48B92-B4F2-40A8-AB6A-EA896F9CA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D35E6E0-88F7-42F4-873F-F833CD8C9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BE04-DE64-4C3C-9E40-D08485DE6356}" type="datetimeFigureOut">
              <a:rPr kumimoji="1" lang="ja-JP" altLang="en-US" smtClean="0"/>
              <a:t>2019/3/11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038C840-627E-4FD4-8505-449B6D743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6B0E314-0103-4F45-9665-84287512A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150F-625A-4AB3-963F-D28016718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0140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C990002-B407-4C37-93F8-5FE0BEA08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BE04-DE64-4C3C-9E40-D08485DE6356}" type="datetimeFigureOut">
              <a:rPr kumimoji="1" lang="ja-JP" altLang="en-US" smtClean="0"/>
              <a:t>2019/3/11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716B5C7-75AF-4B28-9476-7039ED1D1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44C1A6-950C-4916-B0E3-F9D061D00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150F-625A-4AB3-963F-D28016718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774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EC8953-97C8-46C8-85AC-6F40DBE85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17B83D-12F8-4E93-A037-E60ECB765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17AC9FE-805E-4EDA-B355-E19965350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17BC695-535B-4EC4-80FC-776D7F5B0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BE04-DE64-4C3C-9E40-D08485DE6356}" type="datetimeFigureOut">
              <a:rPr kumimoji="1" lang="ja-JP" altLang="en-US" smtClean="0"/>
              <a:t>2019/3/11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E5D0223-67B2-4680-8891-6E281845B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DA2EF49-B62C-4F1A-95B5-4FFE8C19E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150F-625A-4AB3-963F-D28016718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4636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8BB099-46A2-4E99-B6D6-E2B946106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AE72085-A50D-447E-93CF-D290C8F008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DFF5C3D-5481-4243-B659-0CA78DD09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0798F34-BF2F-47DC-BAAD-BBE4A18F1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24BE04-DE64-4C3C-9E40-D08485DE6356}" type="datetimeFigureOut">
              <a:rPr kumimoji="1" lang="ja-JP" altLang="en-US" smtClean="0"/>
              <a:t>2019/3/11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C302E22-BF74-47BF-938D-91B9E7CC7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1D14228-582F-4E41-9CE2-D83C86437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E150F-625A-4AB3-963F-D28016718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9460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88A3C30-CDDA-4BE9-B335-F4A159296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B50206C-742E-4E5A-BB50-F455B5493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7579994-CFEE-4BF4-9FCE-3ED725ECB6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4BE04-DE64-4C3C-9E40-D08485DE6356}" type="datetimeFigureOut">
              <a:rPr kumimoji="1" lang="ja-JP" altLang="en-US" smtClean="0"/>
              <a:t>2019/3/11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F81ACF-B2E1-4703-8836-7F053F994A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D58306-F6E6-4990-B17A-D562439F2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1E150F-625A-4AB3-963F-D28016718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8754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981200" y="476673"/>
            <a:ext cx="8229600" cy="595678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ja-JP" altLang="en-US" sz="7200" dirty="0" err="1">
                <a:solidFill>
                  <a:srgbClr val="FF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じ</a:t>
            </a:r>
            <a:r>
              <a:rPr lang="ja-JP" altLang="en-US" sz="7200" dirty="0" err="1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ん</a:t>
            </a:r>
            <a:r>
              <a:rPr lang="ja-JP" altLang="en-US" sz="7200" dirty="0" err="1">
                <a:solidFill>
                  <a:srgbClr val="00B05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け</a:t>
            </a:r>
            <a:r>
              <a:rPr lang="ja-JP" altLang="en-US" sz="7200" dirty="0" err="1">
                <a:solidFill>
                  <a:srgbClr val="FFC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ん</a:t>
            </a:r>
            <a:endParaRPr lang="en-US" altLang="ja-JP" sz="7200" dirty="0">
              <a:solidFill>
                <a:srgbClr val="FFC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>
              <a:buNone/>
            </a:pP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いのちを　たいせつにすること</a:t>
            </a:r>
            <a:endParaRPr lang="en-US" altLang="ja-JP" sz="48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>
              <a:buNone/>
            </a:pPr>
            <a:r>
              <a:rPr lang="ja-JP" altLang="en-US" sz="4800" dirty="0">
                <a:solidFill>
                  <a:srgbClr val="00B0F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いのちを　まもること</a:t>
            </a:r>
            <a:endParaRPr lang="en-US" altLang="ja-JP" sz="6000" dirty="0">
              <a:solidFill>
                <a:srgbClr val="00B0F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>
              <a:buNone/>
            </a:pPr>
            <a:endParaRPr lang="en-US" altLang="ja-JP" dirty="0"/>
          </a:p>
          <a:p>
            <a:pPr algn="ctr">
              <a:buNone/>
            </a:pPr>
            <a:r>
              <a:rPr lang="ja-JP" altLang="en-US" dirty="0"/>
              <a:t>田原人権ファンクション委員会</a:t>
            </a:r>
            <a:endParaRPr lang="en-US" altLang="ja-JP" dirty="0"/>
          </a:p>
          <a:p>
            <a:pPr algn="ctr">
              <a:buNone/>
            </a:pPr>
            <a:endParaRPr lang="en-US" altLang="ja-JP" dirty="0"/>
          </a:p>
          <a:p>
            <a:pPr algn="ctr">
              <a:buNone/>
            </a:pPr>
            <a:r>
              <a:rPr lang="ja-JP" altLang="en-US" dirty="0"/>
              <a:t>こばやし　あきお</a:t>
            </a:r>
            <a:endParaRPr lang="en-US" altLang="ja-JP" dirty="0"/>
          </a:p>
          <a:p>
            <a:pPr algn="ctr">
              <a:buNone/>
            </a:pPr>
            <a:r>
              <a:rPr kumimoji="1" lang="ja-JP" altLang="en-US" dirty="0"/>
              <a:t>いしかわ　ゆうこ</a:t>
            </a:r>
            <a:endParaRPr kumimoji="1" lang="en-US" altLang="ja-JP" dirty="0"/>
          </a:p>
          <a:p>
            <a:pPr algn="ctr">
              <a:buNone/>
            </a:pPr>
            <a:r>
              <a:rPr kumimoji="1" lang="ja-JP" altLang="en-US" dirty="0"/>
              <a:t>こくぼ　えつこ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2207568" y="620691"/>
            <a:ext cx="7632848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ja-JP" altLang="en-US" sz="2400" b="1" dirty="0">
                <a:latin typeface="AR P丸ゴシック体M" pitchFamily="50" charset="-128"/>
                <a:ea typeface="AR P丸ゴシック体M" pitchFamily="50" charset="-128"/>
              </a:rPr>
              <a:t>今の世の中</a:t>
            </a:r>
            <a:r>
              <a:rPr lang="ja-JP" altLang="en-US" sz="2400" b="1" dirty="0">
                <a:solidFill>
                  <a:srgbClr val="0070C0"/>
                </a:solidFill>
                <a:latin typeface="AR P丸ゴシック体M" pitchFamily="50" charset="-128"/>
                <a:ea typeface="AR P丸ゴシック体M" pitchFamily="50" charset="-128"/>
              </a:rPr>
              <a:t>　　　　　　　　　</a:t>
            </a:r>
            <a:endParaRPr lang="en-US" altLang="ja-JP" b="1" dirty="0">
              <a:solidFill>
                <a:srgbClr val="0070C0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pPr algn="ctr"/>
            <a:r>
              <a:rPr lang="ja-JP" altLang="en-US" b="1" dirty="0">
                <a:latin typeface="AR P丸ゴシック体M" pitchFamily="50" charset="-128"/>
                <a:ea typeface="AR P丸ゴシック体M" pitchFamily="50" charset="-128"/>
              </a:rPr>
              <a:t>　</a:t>
            </a:r>
            <a:r>
              <a:rPr lang="ja-JP" altLang="en-US" sz="4000" b="1" dirty="0">
                <a:latin typeface="AR P丸ゴシック体M" pitchFamily="50" charset="-128"/>
                <a:ea typeface="AR P丸ゴシック体M" pitchFamily="50" charset="-128"/>
              </a:rPr>
              <a:t>目の見えない人は　障害者</a:t>
            </a:r>
            <a:endParaRPr lang="en-US" altLang="ja-JP" sz="4000" b="1" dirty="0">
              <a:latin typeface="AR P丸ゴシック体M" pitchFamily="50" charset="-128"/>
              <a:ea typeface="AR P丸ゴシック体M" pitchFamily="50" charset="-128"/>
            </a:endParaRPr>
          </a:p>
          <a:p>
            <a:pPr algn="ctr">
              <a:lnSpc>
                <a:spcPct val="200000"/>
              </a:lnSpc>
            </a:pPr>
            <a:r>
              <a:rPr lang="ja-JP" altLang="en-US" sz="2400" b="1" dirty="0">
                <a:solidFill>
                  <a:srgbClr val="0070C0"/>
                </a:solidFill>
                <a:latin typeface="AR P丸ゴシック体M" pitchFamily="50" charset="-128"/>
                <a:ea typeface="AR P丸ゴシック体M" pitchFamily="50" charset="-128"/>
              </a:rPr>
              <a:t>　</a:t>
            </a:r>
            <a:r>
              <a:rPr lang="ja-JP" altLang="en-US" sz="4000" b="1" dirty="0">
                <a:latin typeface="AR P丸ゴシック体M" pitchFamily="50" charset="-128"/>
                <a:ea typeface="AR P丸ゴシック体M" pitchFamily="50" charset="-128"/>
              </a:rPr>
              <a:t>耳の聞こえない人は　障害者</a:t>
            </a:r>
            <a:endParaRPr lang="en-US" altLang="ja-JP" sz="4000" b="1" dirty="0">
              <a:latin typeface="AR P丸ゴシック体M" pitchFamily="50" charset="-128"/>
              <a:ea typeface="AR P丸ゴシック体M" pitchFamily="50" charset="-128"/>
            </a:endParaRPr>
          </a:p>
          <a:p>
            <a:pPr algn="ctr">
              <a:lnSpc>
                <a:spcPct val="200000"/>
              </a:lnSpc>
            </a:pPr>
            <a:endParaRPr lang="en-US" altLang="ja-JP" sz="1100" b="1" dirty="0">
              <a:latin typeface="AR P丸ゴシック体M" pitchFamily="50" charset="-128"/>
              <a:ea typeface="AR P丸ゴシック体M" pitchFamily="50" charset="-128"/>
            </a:endParaRPr>
          </a:p>
          <a:p>
            <a:r>
              <a:rPr lang="ja-JP" altLang="en-US" sz="2400" b="1" dirty="0">
                <a:latin typeface="AR P丸ゴシック体M" pitchFamily="50" charset="-128"/>
                <a:ea typeface="AR P丸ゴシック体M" pitchFamily="50" charset="-128"/>
              </a:rPr>
              <a:t>光のない闇の世界では　　　　　</a:t>
            </a:r>
            <a:endParaRPr lang="en-US" altLang="ja-JP" sz="2400" b="1" dirty="0">
              <a:latin typeface="AR P丸ゴシック体M" pitchFamily="50" charset="-128"/>
              <a:ea typeface="AR P丸ゴシック体M" pitchFamily="50" charset="-128"/>
            </a:endParaRPr>
          </a:p>
          <a:p>
            <a:r>
              <a:rPr lang="ja-JP" altLang="en-US" sz="2400" b="1" dirty="0">
                <a:latin typeface="AR P丸ゴシック体M" pitchFamily="50" charset="-128"/>
                <a:ea typeface="AR P丸ゴシック体M" pitchFamily="50" charset="-128"/>
              </a:rPr>
              <a:t>音のない世界では</a:t>
            </a:r>
            <a:endParaRPr lang="en-US" altLang="ja-JP" sz="2400" b="1" dirty="0">
              <a:latin typeface="AR P丸ゴシック体M" pitchFamily="50" charset="-128"/>
              <a:ea typeface="AR P丸ゴシック体M" pitchFamily="50" charset="-128"/>
            </a:endParaRPr>
          </a:p>
          <a:p>
            <a:endParaRPr lang="en-US" altLang="ja-JP" sz="2400" b="1" dirty="0">
              <a:solidFill>
                <a:srgbClr val="C00000"/>
              </a:solidFill>
              <a:latin typeface="AR P丸ゴシック体M" pitchFamily="50" charset="-128"/>
              <a:ea typeface="AR P丸ゴシック体M" pitchFamily="50" charset="-128"/>
            </a:endParaRPr>
          </a:p>
          <a:p>
            <a:r>
              <a:rPr lang="ja-JP" altLang="en-US" sz="2400" b="1" dirty="0">
                <a:latin typeface="AR P丸ゴシック体M" pitchFamily="50" charset="-128"/>
                <a:ea typeface="AR P丸ゴシック体M" pitchFamily="50" charset="-128"/>
              </a:rPr>
              <a:t>　　　　　　</a:t>
            </a:r>
            <a:r>
              <a:rPr lang="ja-JP" altLang="en-US" sz="4000" b="1" dirty="0">
                <a:latin typeface="AR P丸ゴシック体M" pitchFamily="50" charset="-128"/>
                <a:ea typeface="AR P丸ゴシック体M" pitchFamily="50" charset="-128"/>
              </a:rPr>
              <a:t>障害者ではない</a:t>
            </a:r>
            <a:endParaRPr lang="ja-JP" altLang="en-US" sz="2400" b="1" dirty="0">
              <a:latin typeface="AR P丸ゴシック体M" pitchFamily="50" charset="-128"/>
              <a:ea typeface="AR P丸ゴシック体M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81200" y="274637"/>
            <a:ext cx="8229600" cy="778099"/>
          </a:xfrm>
        </p:spPr>
        <p:txBody>
          <a:bodyPr/>
          <a:lstStyle/>
          <a:p>
            <a:r>
              <a:rPr lang="ja-JP" altLang="en-US" sz="2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日本でも　世界でも　差別が　ある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602225" y="1196752"/>
            <a:ext cx="8618921" cy="5184576"/>
          </a:xfrm>
        </p:spPr>
        <p:txBody>
          <a:bodyPr>
            <a:noAutofit/>
          </a:bodyPr>
          <a:lstStyle/>
          <a:p>
            <a:pPr mar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3200" dirty="0">
                <a:solidFill>
                  <a:srgbClr val="0070C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しょうがいの　ある　ひと</a:t>
            </a:r>
            <a:r>
              <a:rPr lang="ja-JP" altLang="en-US" sz="32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　</a:t>
            </a:r>
            <a:r>
              <a:rPr lang="ja-JP" altLang="en-US" sz="3200" dirty="0">
                <a:solidFill>
                  <a:srgbClr val="0070C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（障害者差別）</a:t>
            </a:r>
            <a:endParaRPr lang="en-US" altLang="ja-JP" sz="3200" dirty="0">
              <a:solidFill>
                <a:srgbClr val="0070C0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mar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32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おんなの　ひと　（女性差別）</a:t>
            </a:r>
            <a:endParaRPr lang="en-US" altLang="ja-JP" sz="32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mar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32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せいの　ちがい　（性差別）</a:t>
            </a:r>
            <a:endParaRPr lang="en-US" altLang="ja-JP" sz="32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mar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3200" dirty="0">
                <a:solidFill>
                  <a:srgbClr val="0070C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はだの　いろの　ちがい</a:t>
            </a:r>
            <a:endParaRPr lang="en-US" altLang="ja-JP" sz="3200" dirty="0">
              <a:solidFill>
                <a:srgbClr val="0070C0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mar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3200" dirty="0">
                <a:solidFill>
                  <a:srgbClr val="0070C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みんぞくの　ちがい　（人種差別）</a:t>
            </a:r>
            <a:endParaRPr lang="en-US" altLang="ja-JP" sz="3200" dirty="0">
              <a:solidFill>
                <a:srgbClr val="0070C0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mar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32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　まずしい　ひとや　</a:t>
            </a:r>
            <a:endParaRPr lang="en-US" altLang="ja-JP" sz="32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mar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32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　　　みぶんが　ひくい　ひと　（身分差別）</a:t>
            </a:r>
            <a:endParaRPr lang="en-US" altLang="ja-JP" sz="32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mar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3200" dirty="0">
                <a:solidFill>
                  <a:srgbClr val="0070C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しんじる　もの　（宗教差別）</a:t>
            </a:r>
            <a:endParaRPr lang="en-US" altLang="ja-JP" sz="3200" dirty="0">
              <a:solidFill>
                <a:srgbClr val="0070C0"/>
              </a:solidFill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 marL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ja-JP" altLang="en-US" sz="3200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かんがえかた　（思想差別）</a:t>
            </a:r>
            <a:endParaRPr lang="en-US" altLang="ja-JP" sz="24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  <a:p>
            <a:pPr>
              <a:lnSpc>
                <a:spcPct val="100000"/>
              </a:lnSpc>
              <a:buNone/>
            </a:pPr>
            <a:r>
              <a:rPr kumimoji="1" lang="ja-JP" altLang="en-US" dirty="0"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　　　　　　　　　　　　　　　　　　　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981200" y="836713"/>
            <a:ext cx="8229600" cy="5289451"/>
          </a:xfrm>
        </p:spPr>
        <p:txBody>
          <a:bodyPr/>
          <a:lstStyle/>
          <a:p>
            <a:pPr>
              <a:buNone/>
            </a:pPr>
            <a:r>
              <a:rPr kumimoji="1" lang="ja-JP" altLang="en-US" dirty="0" err="1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じんけん</a:t>
            </a:r>
            <a:r>
              <a:rPr kumimoji="1"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とは</a:t>
            </a:r>
            <a:endParaRPr kumimoji="1" lang="en-US" altLang="ja-JP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>
              <a:buNone/>
            </a:pPr>
            <a:endParaRPr lang="en-US" altLang="ja-JP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>
              <a:buNone/>
            </a:pP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人が　人間らしく　幸せに　生きる　権利</a:t>
            </a:r>
            <a:endParaRPr lang="en-US" altLang="ja-JP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>
              <a:buNone/>
            </a:pPr>
            <a:endParaRPr lang="en-US" altLang="ja-JP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>
              <a:lnSpc>
                <a:spcPct val="150000"/>
              </a:lnSpc>
              <a:buNone/>
            </a:pP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ひとが　にんげんらしく</a:t>
            </a:r>
            <a:endParaRPr lang="en-US" altLang="ja-JP" sz="48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>
              <a:lnSpc>
                <a:spcPct val="150000"/>
              </a:lnSpc>
              <a:buNone/>
            </a:pP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しあわせに　いきる　</a:t>
            </a:r>
            <a:r>
              <a:rPr lang="ja-JP" altLang="en-US" sz="4800" dirty="0" err="1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けんり</a:t>
            </a:r>
            <a:endParaRPr lang="ja-JP" altLang="en-US" sz="48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981200" y="836713"/>
            <a:ext cx="8229600" cy="528945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dirty="0" err="1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じんけんは</a:t>
            </a:r>
            <a:endParaRPr kumimoji="1" lang="en-US" altLang="ja-JP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>
              <a:buNone/>
            </a:pPr>
            <a:r>
              <a:rPr kumimoji="1"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いかなる理由があろうと</a:t>
            </a:r>
            <a:endParaRPr kumimoji="1" lang="en-US" altLang="ja-JP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>
              <a:buNone/>
            </a:pP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何人もこれを侵してはならない</a:t>
            </a:r>
            <a:endParaRPr lang="en-US" altLang="ja-JP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>
              <a:buNone/>
            </a:pPr>
            <a:endParaRPr kumimoji="1" lang="en-US" altLang="ja-JP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>
              <a:buNone/>
            </a:pP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どんな　りゆうが　あっても</a:t>
            </a:r>
            <a:endParaRPr lang="en-US" altLang="ja-JP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>
              <a:buNone/>
            </a:pP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ひとが　にんげんらしく　</a:t>
            </a:r>
            <a:endParaRPr lang="en-US" altLang="ja-JP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>
              <a:buNone/>
            </a:pP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しあわせに　いきる</a:t>
            </a:r>
            <a:endParaRPr lang="en-US" altLang="ja-JP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>
              <a:buNone/>
            </a:pP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じゃまを　しては　いけない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31F128-347B-4F32-A7B4-505C3DE75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47154"/>
            <a:ext cx="10515600" cy="2026076"/>
          </a:xfrm>
        </p:spPr>
        <p:txBody>
          <a:bodyPr>
            <a:normAutofit/>
          </a:bodyPr>
          <a:lstStyle/>
          <a:p>
            <a:pPr algn="ctr"/>
            <a:r>
              <a:rPr lang="ja-JP" altLang="en-US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２０１７．３</a:t>
            </a:r>
            <a:br>
              <a:rPr lang="en-US" altLang="ja-JP" sz="8800" dirty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</a:br>
            <a:r>
              <a:rPr lang="ja-JP" altLang="en-US" sz="8800" dirty="0"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１９９　／　１３</a:t>
            </a:r>
            <a:endParaRPr kumimoji="1" lang="ja-JP" altLang="en-US" dirty="0">
              <a:latin typeface="AR Pゴシック体S" panose="020B0A00000000000000" pitchFamily="50" charset="-128"/>
              <a:ea typeface="AR Pゴシック体S" panose="020B0A00000000000000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22958CE-D193-4202-BB91-1EE8022E9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714" y="3584773"/>
            <a:ext cx="4199767" cy="8415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原発避難先いじめ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67A0D45A-6E12-4D28-AC38-B925F3B313A0}"/>
              </a:ext>
            </a:extLst>
          </p:cNvPr>
          <p:cNvSpPr txBox="1">
            <a:spLocks/>
          </p:cNvSpPr>
          <p:nvPr/>
        </p:nvSpPr>
        <p:spPr>
          <a:xfrm>
            <a:off x="7970657" y="3591517"/>
            <a:ext cx="3340636" cy="841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原発いじめ</a:t>
            </a: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35B78800-ED2F-4885-84CC-43E720C80F0B}"/>
              </a:ext>
            </a:extLst>
          </p:cNvPr>
          <p:cNvSpPr txBox="1">
            <a:spLocks/>
          </p:cNvSpPr>
          <p:nvPr/>
        </p:nvSpPr>
        <p:spPr>
          <a:xfrm>
            <a:off x="1205715" y="4919959"/>
            <a:ext cx="9289656" cy="13270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ja-JP" altLang="en-US" sz="3200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２０１６．３</a:t>
            </a:r>
            <a:endParaRPr lang="en-US" altLang="ja-JP" sz="3200" dirty="0">
              <a:solidFill>
                <a:srgbClr val="0070C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 algn="ctr">
              <a:buNone/>
            </a:pPr>
            <a:r>
              <a:rPr lang="ja-JP" altLang="en-US" sz="3200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原発避難先いじめ　</a:t>
            </a:r>
            <a:r>
              <a:rPr lang="ja-JP" altLang="en-US" sz="4400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１２９</a:t>
            </a:r>
            <a:r>
              <a:rPr lang="ja-JP" altLang="en-US" sz="3200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原発いじめ　</a:t>
            </a:r>
            <a:r>
              <a:rPr lang="ja-JP" altLang="en-US" sz="4400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４</a:t>
            </a:r>
            <a:r>
              <a:rPr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endParaRPr lang="ja-JP" altLang="en-US" sz="4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10007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6379"/>
          </a:xfrm>
        </p:spPr>
        <p:txBody>
          <a:bodyPr>
            <a:normAutofit/>
          </a:bodyPr>
          <a:lstStyle/>
          <a:p>
            <a:r>
              <a:rPr lang="ja-JP" altLang="en-US" sz="2800" dirty="0">
                <a:solidFill>
                  <a:srgbClr val="0070C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横浜の　中学生の　手記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377708" y="1229992"/>
            <a:ext cx="7316549" cy="5008969"/>
          </a:xfrm>
        </p:spPr>
        <p:txBody>
          <a:bodyPr>
            <a:noAutofit/>
          </a:bodyPr>
          <a:lstStyle/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ja-JP" altLang="ja-JP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お金もってこいと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ja-JP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言われたとき　すごい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　　</a:t>
            </a:r>
            <a:r>
              <a:rPr lang="ja-JP" altLang="ja-JP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いらいらと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ja-JP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くやしさが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ja-JP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あったけど　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　　　　</a:t>
            </a:r>
            <a:r>
              <a:rPr lang="ja-JP" altLang="ja-JP" dirty="0" err="1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て</a:t>
            </a:r>
            <a:r>
              <a:rPr lang="ja-JP" altLang="ja-JP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いこうすると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ja-JP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また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ja-JP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いじめが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ja-JP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はじまると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</a:t>
            </a:r>
            <a:r>
              <a:rPr lang="ja-JP" altLang="ja-JP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おもって　なにも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ja-JP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できずに　ただ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ja-JP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こわくて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</a:t>
            </a:r>
            <a:r>
              <a:rPr lang="ja-JP" altLang="ja-JP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しょうがなかった</a:t>
            </a:r>
            <a:endParaRPr lang="en-US" altLang="ja-JP" sz="36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ja-JP" altLang="ja-JP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ばいしょう金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ja-JP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あるだろと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ja-JP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言われ　むかつくし、ていこう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ja-JP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できなかったのも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ja-JP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くやしい</a:t>
            </a:r>
          </a:p>
          <a:p>
            <a:endParaRPr kumimoji="1" lang="ja-JP" altLang="en-US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284205"/>
            <a:ext cx="10515600" cy="549275"/>
          </a:xfrm>
        </p:spPr>
        <p:txBody>
          <a:bodyPr/>
          <a:lstStyle/>
          <a:p>
            <a:r>
              <a:rPr lang="ja-JP" altLang="en-US" sz="2800" dirty="0">
                <a:solidFill>
                  <a:srgbClr val="0070C0"/>
                </a:solidFill>
                <a:latin typeface="AR P丸ゴシック体M" panose="020F0600000000000000" pitchFamily="50" charset="-128"/>
                <a:ea typeface="AR P丸ゴシック体M" panose="020F0600000000000000" pitchFamily="50" charset="-128"/>
              </a:rPr>
              <a:t>横浜の　中学生の　手記</a:t>
            </a:r>
            <a:endParaRPr lang="ja-JP" altLang="en-US" sz="3200" dirty="0">
              <a:latin typeface="AR P丸ゴシック体M" panose="020F0600000000000000" pitchFamily="50" charset="-128"/>
              <a:ea typeface="AR P丸ゴシック体M" panose="020F0600000000000000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213841" y="725112"/>
            <a:ext cx="7569425" cy="5845621"/>
          </a:xfrm>
        </p:spPr>
        <p:txBody>
          <a:bodyPr>
            <a:noAutofit/>
          </a:bodyPr>
          <a:lstStyle/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ja-JP" altLang="ja-JP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○○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、</a:t>
            </a:r>
            <a:r>
              <a:rPr lang="ja-JP" altLang="ja-JP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○○には　いつも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ja-JP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けられたり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、　　　　　</a:t>
            </a:r>
            <a:r>
              <a:rPr lang="ja-JP" altLang="ja-JP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なぐられたり　ランドセル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ja-JP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ふりまわされる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。　　</a:t>
            </a:r>
            <a:r>
              <a:rPr lang="ja-JP" altLang="ja-JP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かいだんでは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ja-JP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おされたりして　いつも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ja-JP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どこでおわるか　わかんなかったので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endParaRPr lang="en-US" altLang="ja-JP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ja-JP" altLang="ja-JP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こわかった</a:t>
            </a:r>
            <a:endParaRPr kumimoji="1" lang="en-US" altLang="ja-JP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ja-JP" altLang="ja-JP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ばいきんあつかい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ja-JP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されて、ほうしゃのうだと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ja-JP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おもって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ja-JP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いつも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ja-JP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つらかった。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ja-JP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福島の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ja-JP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人はいじめられると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ja-JP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おもった。なにも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ja-JP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ていこう</a:t>
            </a: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</a:t>
            </a:r>
            <a:r>
              <a:rPr lang="ja-JP" altLang="ja-JP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できなかった</a:t>
            </a:r>
            <a:endParaRPr kumimoji="1" lang="ja-JP" altLang="en-US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0195"/>
          </a:xfrm>
        </p:spPr>
        <p:txBody>
          <a:bodyPr>
            <a:normAutofit/>
          </a:bodyPr>
          <a:lstStyle/>
          <a:p>
            <a:r>
              <a:rPr lang="ja-JP" altLang="en-US" sz="2800" dirty="0">
                <a:solidFill>
                  <a:srgbClr val="0070C0"/>
                </a:solidFill>
              </a:rPr>
              <a:t>横浜の　中学生の　手記</a:t>
            </a:r>
            <a:endParaRPr lang="ja-JP" altLang="en-US" sz="28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306229" y="995322"/>
            <a:ext cx="7904571" cy="5130844"/>
          </a:xfrm>
        </p:spPr>
        <p:txBody>
          <a:bodyPr>
            <a:normAutofit fontScale="92500" lnSpcReduction="10000"/>
          </a:bodyPr>
          <a:lstStyle/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ja-JP" altLang="ja-JP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いままで</a:t>
            </a:r>
            <a:r>
              <a:rPr lang="ja-JP" altLang="en-US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ja-JP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なんかいも</a:t>
            </a:r>
            <a:r>
              <a:rPr lang="ja-JP" altLang="en-US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ja-JP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死のうと</a:t>
            </a:r>
            <a:r>
              <a:rPr lang="ja-JP" altLang="en-US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　　</a:t>
            </a:r>
            <a:r>
              <a:rPr lang="ja-JP" altLang="ja-JP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おもった。</a:t>
            </a:r>
            <a:endParaRPr lang="en-US" altLang="ja-JP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ja-JP" altLang="ja-JP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でも</a:t>
            </a:r>
            <a:r>
              <a:rPr lang="ja-JP" altLang="en-US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ja-JP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しんさいで</a:t>
            </a:r>
            <a:r>
              <a:rPr lang="ja-JP" altLang="en-US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endParaRPr lang="en-US" altLang="ja-JP" sz="4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ja-JP" altLang="ja-JP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いっぱい</a:t>
            </a:r>
            <a:r>
              <a:rPr lang="ja-JP" altLang="en-US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ja-JP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死んだから</a:t>
            </a:r>
            <a:endParaRPr lang="en-US" altLang="ja-JP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ja-JP" altLang="ja-JP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つらいけど</a:t>
            </a:r>
            <a:endParaRPr lang="en-US" altLang="ja-JP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>
              <a:lnSpc>
                <a:spcPct val="150000"/>
              </a:lnSpc>
              <a:spcBef>
                <a:spcPts val="0"/>
              </a:spcBef>
              <a:buNone/>
            </a:pPr>
            <a:r>
              <a:rPr lang="ja-JP" altLang="ja-JP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ぼくは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ja-JP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いきると</a:t>
            </a:r>
            <a:r>
              <a:rPr lang="ja-JP" altLang="en-US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　</a:t>
            </a:r>
            <a:r>
              <a:rPr lang="ja-JP" altLang="ja-JP" sz="48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きめた</a:t>
            </a:r>
            <a:endParaRPr lang="ja-JP" altLang="en-US" sz="4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81200" y="274637"/>
            <a:ext cx="8229600" cy="850107"/>
          </a:xfrm>
        </p:spPr>
        <p:txBody>
          <a:bodyPr/>
          <a:lstStyle/>
          <a:p>
            <a:r>
              <a:rPr lang="ja-JP" altLang="en-US" sz="3200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イメージ　できないのだろうか</a:t>
            </a:r>
            <a:endParaRPr kumimoji="1" lang="ja-JP" altLang="en-US" dirty="0">
              <a:solidFill>
                <a:srgbClr val="0070C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981200" y="1124744"/>
            <a:ext cx="8229600" cy="5337016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ts val="4400"/>
              </a:lnSpc>
              <a:buNone/>
            </a:pPr>
            <a:r>
              <a:rPr lang="ja-JP" altLang="en-US" sz="1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じしんの　おそろしさ</a:t>
            </a:r>
            <a:endParaRPr lang="en-US" altLang="ja-JP" sz="1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>
              <a:lnSpc>
                <a:spcPts val="4400"/>
              </a:lnSpc>
              <a:buNone/>
            </a:pPr>
            <a:r>
              <a:rPr lang="ja-JP" altLang="en-US" sz="1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つなみの　きょうふ</a:t>
            </a:r>
            <a:endParaRPr lang="en-US" altLang="ja-JP" sz="1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>
              <a:lnSpc>
                <a:spcPts val="4400"/>
              </a:lnSpc>
              <a:buNone/>
            </a:pPr>
            <a:r>
              <a:rPr lang="ja-JP" altLang="en-US" sz="11200" dirty="0" err="1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げんぱつじ</a:t>
            </a:r>
            <a:r>
              <a:rPr lang="ja-JP" altLang="en-US" sz="1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この　ふあん</a:t>
            </a:r>
            <a:endParaRPr lang="en-US" altLang="ja-JP" sz="1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>
              <a:lnSpc>
                <a:spcPts val="4400"/>
              </a:lnSpc>
              <a:buNone/>
            </a:pPr>
            <a:r>
              <a:rPr lang="ja-JP" altLang="en-US" sz="1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いえを　おわれる　つらさ</a:t>
            </a:r>
            <a:endParaRPr lang="en-US" altLang="ja-JP" sz="1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>
              <a:lnSpc>
                <a:spcPts val="4400"/>
              </a:lnSpc>
              <a:buNone/>
            </a:pPr>
            <a:r>
              <a:rPr lang="ja-JP" altLang="en-US" sz="1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ともだちと　わかれる　かなしみ</a:t>
            </a:r>
            <a:endParaRPr lang="en-US" altLang="ja-JP" sz="1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>
              <a:lnSpc>
                <a:spcPts val="4400"/>
              </a:lnSpc>
              <a:buNone/>
            </a:pPr>
            <a:r>
              <a:rPr lang="ja-JP" altLang="en-US" sz="1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しらない　ところで　いきる　こころぼそさ</a:t>
            </a:r>
            <a:endParaRPr lang="en-US" altLang="ja-JP" sz="1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>
              <a:lnSpc>
                <a:spcPts val="4400"/>
              </a:lnSpc>
              <a:buNone/>
            </a:pPr>
            <a:r>
              <a:rPr lang="ja-JP" altLang="en-US" sz="11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いわれのない　さべつの　くるしみ</a:t>
            </a:r>
            <a:endParaRPr lang="en-US" altLang="ja-JP" sz="11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>
              <a:lnSpc>
                <a:spcPts val="4400"/>
              </a:lnSpc>
              <a:buNone/>
            </a:pPr>
            <a:r>
              <a:rPr lang="ja-JP" altLang="en-US" sz="11200" dirty="0">
                <a:solidFill>
                  <a:srgbClr val="C0000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こころの　いたみ</a:t>
            </a:r>
            <a:endParaRPr kumimoji="1" lang="ja-JP" altLang="en-US" dirty="0">
              <a:solidFill>
                <a:srgbClr val="C0000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81200" y="274637"/>
            <a:ext cx="8229600" cy="221825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kumimoji="1"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「いじめるのは　やめて」</a:t>
            </a:r>
            <a:br>
              <a:rPr kumimoji="1" lang="en-US" altLang="ja-JP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という　いのり</a:t>
            </a:r>
            <a:endParaRPr kumimoji="1" lang="ja-JP" altLang="en-US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981200" y="2492896"/>
            <a:ext cx="8229600" cy="177281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かぞくを　かなしませたくない</a:t>
            </a:r>
            <a:endParaRPr lang="en-US" altLang="ja-JP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>
              <a:buNone/>
            </a:pP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という　やさしさ</a:t>
            </a:r>
            <a:endParaRPr lang="en-US" altLang="ja-JP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>
              <a:buNone/>
            </a:pP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" name="コンテンツ プレースホルダ 2"/>
          <p:cNvSpPr txBox="1">
            <a:spLocks/>
          </p:cNvSpPr>
          <p:nvPr/>
        </p:nvSpPr>
        <p:spPr>
          <a:xfrm>
            <a:off x="1970856" y="4536504"/>
            <a:ext cx="8229600" cy="1772816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>
            <a:normAutofit/>
          </a:bodyPr>
          <a:lstStyle/>
          <a:p>
            <a:pPr marL="342891" indent="-342891" algn="ctr">
              <a:spcBef>
                <a:spcPct val="20000"/>
              </a:spcBef>
              <a:defRPr/>
            </a:pPr>
            <a:r>
              <a:rPr lang="ja-JP" altLang="en-US" sz="4400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しあわせを　おもいえがけない</a:t>
            </a:r>
            <a:endParaRPr lang="en-US" altLang="ja-JP" sz="4400" dirty="0"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342891" indent="-342891" algn="ctr">
              <a:spcBef>
                <a:spcPct val="20000"/>
              </a:spcBef>
              <a:defRPr/>
            </a:pPr>
            <a:r>
              <a:rPr lang="ja-JP" altLang="en-US" sz="4400" dirty="0">
                <a:solidFill>
                  <a:schemeClr val="bg1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まっくらやみの　あたまの　なか</a:t>
            </a:r>
            <a:endParaRPr lang="en-US" altLang="ja-JP" sz="4400" dirty="0">
              <a:solidFill>
                <a:schemeClr val="bg1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342891" indent="-342891" algn="ctr">
              <a:spcBef>
                <a:spcPct val="20000"/>
              </a:spcBef>
              <a:defRPr/>
            </a:pP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逆転2話分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2655" y="0"/>
            <a:ext cx="564669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>
                <a:solidFill>
                  <a:srgbClr val="0070C0"/>
                </a:solidFill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人の　気持ちが　わかりますか</a:t>
            </a:r>
            <a:endParaRPr lang="ja-JP" altLang="en-US" sz="3200" dirty="0">
              <a:solidFill>
                <a:srgbClr val="0070C0"/>
              </a:solidFill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ja-JP" altLang="en-US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ひとの　かなしみ</a:t>
            </a:r>
            <a:endParaRPr lang="en-US" altLang="ja-JP" sz="4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>
              <a:buNone/>
            </a:pPr>
            <a:r>
              <a:rPr lang="ja-JP" altLang="en-US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くるしみ</a:t>
            </a:r>
            <a:endParaRPr lang="en-US" altLang="ja-JP" sz="4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>
              <a:buNone/>
            </a:pPr>
            <a:r>
              <a:rPr lang="ja-JP" altLang="en-US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いかり</a:t>
            </a:r>
            <a:endParaRPr lang="en-US" altLang="ja-JP" sz="4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>
              <a:buNone/>
            </a:pPr>
            <a:r>
              <a:rPr lang="ja-JP" altLang="en-US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よろこび</a:t>
            </a:r>
            <a:endParaRPr lang="en-US" altLang="ja-JP" sz="4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>
              <a:buNone/>
            </a:pPr>
            <a:endParaRPr lang="en-US" altLang="ja-JP" sz="4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>
              <a:buNone/>
            </a:pPr>
            <a:r>
              <a:rPr lang="ja-JP" altLang="en-US" sz="5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そうぞう　できますか？</a:t>
            </a:r>
            <a:endParaRPr lang="ja-JP" altLang="en-US" sz="4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981200" y="548680"/>
            <a:ext cx="8229600" cy="5760640"/>
          </a:xfrm>
        </p:spPr>
        <p:txBody>
          <a:bodyPr>
            <a:normAutofit fontScale="700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ja-JP" altLang="en-US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ひとの　きもちに　なれること</a:t>
            </a:r>
            <a:endParaRPr lang="en-US" altLang="ja-JP" sz="4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>
              <a:lnSpc>
                <a:spcPct val="120000"/>
              </a:lnSpc>
              <a:buNone/>
            </a:pPr>
            <a:r>
              <a:rPr lang="ja-JP" altLang="en-US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それが　やさしさ</a:t>
            </a:r>
            <a:endParaRPr lang="en-US" altLang="ja-JP" sz="4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>
              <a:lnSpc>
                <a:spcPct val="120000"/>
              </a:lnSpc>
              <a:buNone/>
            </a:pPr>
            <a:endParaRPr lang="en-US" altLang="ja-JP" sz="4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>
              <a:lnSpc>
                <a:spcPct val="120000"/>
              </a:lnSpc>
              <a:buNone/>
            </a:pPr>
            <a:r>
              <a:rPr lang="ja-JP" altLang="en-US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やさしい　ひとは　</a:t>
            </a:r>
            <a:endParaRPr lang="en-US" altLang="ja-JP" sz="4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>
              <a:lnSpc>
                <a:spcPct val="120000"/>
              </a:lnSpc>
              <a:buNone/>
            </a:pPr>
            <a:r>
              <a:rPr lang="ja-JP" altLang="en-US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よわいと　おもってない？</a:t>
            </a:r>
            <a:endParaRPr lang="en-US" altLang="ja-JP" sz="4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>
              <a:lnSpc>
                <a:spcPct val="120000"/>
              </a:lnSpc>
              <a:buNone/>
            </a:pPr>
            <a:r>
              <a:rPr lang="ja-JP" altLang="en-US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ちがうんだ！　</a:t>
            </a:r>
            <a:endParaRPr lang="en-US" altLang="ja-JP" sz="4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>
              <a:lnSpc>
                <a:spcPct val="120000"/>
              </a:lnSpc>
              <a:buNone/>
            </a:pPr>
            <a:r>
              <a:rPr lang="ja-JP" altLang="en-US" sz="40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やさしい　ひとこそ　つよいんです</a:t>
            </a:r>
            <a:endParaRPr lang="en-US" altLang="ja-JP" sz="4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>
              <a:lnSpc>
                <a:spcPct val="120000"/>
              </a:lnSpc>
              <a:buNone/>
            </a:pPr>
            <a:endParaRPr lang="en-US" altLang="ja-JP" sz="40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>
              <a:lnSpc>
                <a:spcPct val="120000"/>
              </a:lnSpc>
              <a:buNone/>
            </a:pP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だって　じんけんを　まもれるのは　</a:t>
            </a:r>
            <a:endParaRPr lang="en-US" altLang="ja-JP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>
              <a:lnSpc>
                <a:spcPct val="120000"/>
              </a:lnSpc>
              <a:buNone/>
            </a:pPr>
            <a:r>
              <a:rPr lang="ja-JP" altLang="en-US" sz="44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優しさなんですから</a:t>
            </a:r>
            <a:endParaRPr lang="en-US" altLang="ja-JP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algn="ctr">
              <a:lnSpc>
                <a:spcPct val="120000"/>
              </a:lnSpc>
              <a:buNone/>
            </a:pPr>
            <a:endParaRPr lang="ja-JP" altLang="en-US" sz="44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81200" y="250361"/>
            <a:ext cx="8229600" cy="2650307"/>
          </a:xfrm>
        </p:spPr>
        <p:txBody>
          <a:bodyPr>
            <a:normAutofit/>
          </a:bodyPr>
          <a:lstStyle/>
          <a:p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人の　いのちを　まもれるのは　</a:t>
            </a:r>
            <a:br>
              <a:rPr lang="en-US" altLang="ja-JP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</a:br>
            <a:r>
              <a:rPr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優しさなんですから</a:t>
            </a:r>
            <a:endParaRPr kumimoji="1" lang="ja-JP" altLang="en-US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2063552" y="3284984"/>
            <a:ext cx="8229600" cy="3082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ja-JP" altLang="en-US" sz="9600" dirty="0">
                <a:solidFill>
                  <a:srgbClr val="00B0F0"/>
                </a:solidFill>
                <a:latin typeface="AR P明朝体U" pitchFamily="50" charset="-128"/>
                <a:ea typeface="AR P明朝体U" pitchFamily="50" charset="-128"/>
                <a:cs typeface="+mj-cs"/>
              </a:rPr>
              <a:t>優＝人</a:t>
            </a:r>
            <a:r>
              <a:rPr lang="en-US" altLang="ja-JP" sz="9600" dirty="0">
                <a:solidFill>
                  <a:srgbClr val="00B0F0"/>
                </a:solidFill>
                <a:latin typeface="AR P明朝体U" pitchFamily="50" charset="-128"/>
                <a:ea typeface="AR P明朝体U" pitchFamily="50" charset="-128"/>
                <a:cs typeface="+mj-cs"/>
              </a:rPr>
              <a:t>+</a:t>
            </a:r>
            <a:r>
              <a:rPr lang="ja-JP" altLang="en-US" sz="9600" dirty="0">
                <a:solidFill>
                  <a:srgbClr val="00B0F0"/>
                </a:solidFill>
                <a:latin typeface="AR P明朝体U" pitchFamily="50" charset="-128"/>
                <a:ea typeface="AR P明朝体U" pitchFamily="50" charset="-128"/>
                <a:cs typeface="+mj-cs"/>
              </a:rPr>
              <a:t>百</a:t>
            </a:r>
            <a:r>
              <a:rPr lang="en-US" altLang="ja-JP" sz="9600" dirty="0">
                <a:solidFill>
                  <a:srgbClr val="00B0F0"/>
                </a:solidFill>
                <a:latin typeface="AR P明朝体U" pitchFamily="50" charset="-128"/>
                <a:ea typeface="AR P明朝体U" pitchFamily="50" charset="-128"/>
                <a:cs typeface="+mj-cs"/>
              </a:rPr>
              <a:t>+</a:t>
            </a:r>
            <a:r>
              <a:rPr lang="ja-JP" altLang="en-US" sz="9600" dirty="0">
                <a:solidFill>
                  <a:srgbClr val="00B0F0"/>
                </a:solidFill>
                <a:latin typeface="AR P明朝体U" pitchFamily="50" charset="-128"/>
                <a:ea typeface="AR P明朝体U" pitchFamily="50" charset="-128"/>
                <a:cs typeface="+mj-cs"/>
              </a:rPr>
              <a:t>愛</a:t>
            </a:r>
            <a:endParaRPr lang="ja-JP" altLang="en-US" sz="4400" dirty="0">
              <a:solidFill>
                <a:srgbClr val="00B0F0"/>
              </a:solidFill>
              <a:latin typeface="AR P明朝体U" pitchFamily="50" charset="-128"/>
              <a:ea typeface="AR P明朝体U" pitchFamily="50" charset="-128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YOIDON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613885"/>
            <a:ext cx="9144000" cy="5551419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YOIDON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1" y="615154"/>
            <a:ext cx="9258420" cy="5622159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YOIDON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6989" y="0"/>
            <a:ext cx="5646107" cy="6858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YOIDON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56019" y="0"/>
            <a:ext cx="5648292" cy="6858000"/>
          </a:xfr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YOIDON05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7488" y="476673"/>
            <a:ext cx="9187568" cy="5577484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YOIDON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7488" y="404665"/>
            <a:ext cx="9180512" cy="557194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YOIDON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85431" y="0"/>
            <a:ext cx="5646875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逆転2話分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2655" y="0"/>
            <a:ext cx="564669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YOIDON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3616" y="0"/>
            <a:ext cx="5630696" cy="6835171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YOIDON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60013" y="0"/>
            <a:ext cx="5644299" cy="68580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YOIDON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57066" y="0"/>
            <a:ext cx="5647247" cy="68580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YOIDON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19663" y="570854"/>
            <a:ext cx="9148339" cy="5555311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 3" descr="YOIDON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65981" y="540492"/>
            <a:ext cx="9202020" cy="5585672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8B7B8C-FEC9-404A-88E8-35A0EC0B4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729" y="606903"/>
            <a:ext cx="10870975" cy="59638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今　僕は楽しく生きています。</a:t>
            </a:r>
            <a:endParaRPr lang="en-US" altLang="ja-JP" sz="3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一日一日前向きにいれば何とかなります。</a:t>
            </a:r>
            <a:endParaRPr lang="en-US" altLang="ja-JP" sz="3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だから、つらいことがあっても自殺を考えないで下さい。</a:t>
            </a:r>
            <a:endParaRPr lang="en-US" altLang="ja-JP" sz="3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endParaRPr lang="en-US" altLang="ja-JP" sz="3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もし自殺したら何があったか他の人に伝えることも出来ない。</a:t>
            </a:r>
            <a:endParaRPr lang="en-US" altLang="ja-JP" sz="3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それに今は学校に行きたくないなら、僕みたいに</a:t>
            </a:r>
            <a:endParaRPr lang="en-US" altLang="ja-JP" sz="3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フリースクールみたいな場所もあるから、そこに行って</a:t>
            </a:r>
            <a:endParaRPr lang="en-US" altLang="ja-JP" sz="3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勉強するのもいいです。</a:t>
            </a:r>
            <a:endParaRPr lang="en-US" altLang="ja-JP" sz="3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環境になれなくてもゆっくり自分のペースでなれればいいです。</a:t>
            </a:r>
            <a:endParaRPr lang="en-US" altLang="ja-JP" sz="3200" dirty="0">
              <a:latin typeface="AR P丸ゴシック体E" panose="020F0900000000000000" pitchFamily="50" charset="-128"/>
              <a:ea typeface="AR P丸ゴシック体E" panose="020F0900000000000000" pitchFamily="50" charset="-128"/>
            </a:endParaRPr>
          </a:p>
          <a:p>
            <a:pPr marL="0" indent="0">
              <a:buNone/>
            </a:pPr>
            <a:r>
              <a:rPr lang="ja-JP" altLang="en-US" sz="3200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だから自殺は考えたらダメ。　　　　　　　　</a:t>
            </a:r>
            <a:r>
              <a:rPr kumimoji="1" lang="ja-JP" altLang="en-US" dirty="0">
                <a:latin typeface="AR P丸ゴシック体E" panose="020F0900000000000000" pitchFamily="50" charset="-128"/>
                <a:ea typeface="AR P丸ゴシック体E" panose="020F0900000000000000" pitchFamily="50" charset="-128"/>
              </a:rPr>
              <a:t>（２０１７．２）</a:t>
            </a:r>
          </a:p>
        </p:txBody>
      </p:sp>
    </p:spTree>
    <p:extLst>
      <p:ext uri="{BB962C8B-B14F-4D97-AF65-F5344CB8AC3E}">
        <p14:creationId xmlns:p14="http://schemas.microsoft.com/office/powerpoint/2010/main" val="3352943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逆転2話分 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2655" y="0"/>
            <a:ext cx="564669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逆転2話分 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2655" y="0"/>
            <a:ext cx="564669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逆転2話分 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2655" y="0"/>
            <a:ext cx="564669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逆転2話分 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2655" y="0"/>
            <a:ext cx="564669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逆転2話分 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2856" y="0"/>
            <a:ext cx="564629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逆転2話分 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2655" y="0"/>
            <a:ext cx="5646693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chemeClr val="bg1"/>
        </a:solidFill>
      </a:spPr>
      <a:bodyPr wrap="square" rtlCol="0">
        <a:spAutoFit/>
      </a:bodyPr>
      <a:lstStyle>
        <a:defPPr algn="l">
          <a:defRPr sz="4000" dirty="0">
            <a:solidFill>
              <a:schemeClr val="bg1">
                <a:lumMod val="50000"/>
              </a:schemeClr>
            </a:solidFill>
            <a:latin typeface="HGS明朝E" panose="02020900000000000000" pitchFamily="18" charset="-128"/>
            <a:ea typeface="HGS明朝E" panose="02020900000000000000" pitchFamily="18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グレースケール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11376</TotalTime>
  <Words>84</Words>
  <Application>Microsoft Office PowerPoint</Application>
  <PresentationFormat>ワイド画面</PresentationFormat>
  <Paragraphs>103</Paragraphs>
  <Slides>35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43" baseType="lpstr">
      <vt:lpstr>AR Pゴシック体S</vt:lpstr>
      <vt:lpstr>AR P丸ゴシック体E</vt:lpstr>
      <vt:lpstr>AR P丸ゴシック体M</vt:lpstr>
      <vt:lpstr>AR P明朝体U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日本でも　世界でも　差別が　ある</vt:lpstr>
      <vt:lpstr>PowerPoint プレゼンテーション</vt:lpstr>
      <vt:lpstr>PowerPoint プレゼンテーション</vt:lpstr>
      <vt:lpstr>２０１７．３ １９９　／　１３</vt:lpstr>
      <vt:lpstr>横浜の　中学生の　手記</vt:lpstr>
      <vt:lpstr>横浜の　中学生の　手記</vt:lpstr>
      <vt:lpstr>横浜の　中学生の　手記</vt:lpstr>
      <vt:lpstr>イメージ　できないのだろうか</vt:lpstr>
      <vt:lpstr>「いじめるのは　やめて」 という　いのり</vt:lpstr>
      <vt:lpstr>人の　気持ちが　わかりますか</vt:lpstr>
      <vt:lpstr>PowerPoint プレゼンテーション</vt:lpstr>
      <vt:lpstr>人の　いのちを　まもれるのは　 優しさなんですから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小林 明夫</dc:creator>
  <cp:lastModifiedBy>明夫 小林</cp:lastModifiedBy>
  <cp:revision>102</cp:revision>
  <dcterms:created xsi:type="dcterms:W3CDTF">2018-06-26T06:08:42Z</dcterms:created>
  <dcterms:modified xsi:type="dcterms:W3CDTF">2019-03-11T05:22:31Z</dcterms:modified>
</cp:coreProperties>
</file>