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2"/>
  </p:notesMasterIdLst>
  <p:handoutMasterIdLst>
    <p:handoutMasterId r:id="rId33"/>
  </p:handoutMasterIdLst>
  <p:sldIdLst>
    <p:sldId id="256" r:id="rId2"/>
    <p:sldId id="306" r:id="rId3"/>
    <p:sldId id="307" r:id="rId4"/>
    <p:sldId id="321" r:id="rId5"/>
    <p:sldId id="320" r:id="rId6"/>
    <p:sldId id="257" r:id="rId7"/>
    <p:sldId id="258" r:id="rId8"/>
    <p:sldId id="259" r:id="rId9"/>
    <p:sldId id="260" r:id="rId10"/>
    <p:sldId id="261" r:id="rId11"/>
    <p:sldId id="262" r:id="rId12"/>
    <p:sldId id="263" r:id="rId13"/>
    <p:sldId id="309" r:id="rId14"/>
    <p:sldId id="311" r:id="rId15"/>
    <p:sldId id="312" r:id="rId16"/>
    <p:sldId id="313" r:id="rId17"/>
    <p:sldId id="310" r:id="rId18"/>
    <p:sldId id="314" r:id="rId19"/>
    <p:sldId id="315" r:id="rId20"/>
    <p:sldId id="322" r:id="rId21"/>
    <p:sldId id="323" r:id="rId22"/>
    <p:sldId id="316" r:id="rId23"/>
    <p:sldId id="271" r:id="rId24"/>
    <p:sldId id="317" r:id="rId25"/>
    <p:sldId id="318" r:id="rId26"/>
    <p:sldId id="319" r:id="rId27"/>
    <p:sldId id="324" r:id="rId28"/>
    <p:sldId id="289" r:id="rId29"/>
    <p:sldId id="308" r:id="rId30"/>
    <p:sldId id="303" r:id="rId31"/>
  </p:sldIdLst>
  <p:sldSz cx="9144000" cy="6858000" type="screen4x3"/>
  <p:notesSz cx="6735763" cy="98694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CC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38"/>
      </p:cViewPr>
      <p:guideLst>
        <p:guide orient="horz" pos="2160"/>
        <p:guide pos="2880"/>
      </p:guideLst>
    </p:cSldViewPr>
  </p:slideViewPr>
  <p:notesTextViewPr>
    <p:cViewPr>
      <p:scale>
        <a:sx n="1" d="1"/>
        <a:sy n="1" d="1"/>
      </p:scale>
      <p:origin x="0" y="0"/>
    </p:cViewPr>
  </p:notesTextViewPr>
  <p:notesViewPr>
    <p:cSldViewPr>
      <p:cViewPr>
        <p:scale>
          <a:sx n="100" d="100"/>
          <a:sy n="100" d="100"/>
        </p:scale>
        <p:origin x="-762" y="2232"/>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3474"/>
          </a:xfrm>
          <a:prstGeom prst="rect">
            <a:avLst/>
          </a:prstGeom>
        </p:spPr>
        <p:txBody>
          <a:bodyPr vert="horz" lIns="91440" tIns="45720" rIns="91440" bIns="45720"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0" y="9374301"/>
            <a:ext cx="2918831" cy="49347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4301"/>
            <a:ext cx="2918831" cy="493474"/>
          </a:xfrm>
          <a:prstGeom prst="rect">
            <a:avLst/>
          </a:prstGeom>
        </p:spPr>
        <p:txBody>
          <a:bodyPr vert="horz" lIns="91440" tIns="45720" rIns="91440" bIns="45720" rtlCol="0" anchor="b"/>
          <a:lstStyle>
            <a:lvl1pPr algn="r">
              <a:defRPr sz="1200"/>
            </a:lvl1pPr>
          </a:lstStyle>
          <a:p>
            <a:fld id="{B57B0BBE-0DB9-4A3E-8097-9165B305ACC8}" type="slidenum">
              <a:rPr kumimoji="1" lang="ja-JP" altLang="en-US" smtClean="0"/>
              <a:t>‹#›</a:t>
            </a:fld>
            <a:endParaRPr kumimoji="1" lang="ja-JP" altLang="en-US"/>
          </a:p>
        </p:txBody>
      </p:sp>
    </p:spTree>
    <p:extLst>
      <p:ext uri="{BB962C8B-B14F-4D97-AF65-F5344CB8AC3E}">
        <p14:creationId xmlns:p14="http://schemas.microsoft.com/office/powerpoint/2010/main" val="2238315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687888"/>
            <a:ext cx="5389563" cy="44418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4188"/>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4188"/>
            <a:ext cx="2919412" cy="493712"/>
          </a:xfrm>
          <a:prstGeom prst="rect">
            <a:avLst/>
          </a:prstGeom>
        </p:spPr>
        <p:txBody>
          <a:bodyPr vert="horz" lIns="91440" tIns="45720" rIns="91440" bIns="45720" rtlCol="0" anchor="b"/>
          <a:lstStyle>
            <a:lvl1pPr algn="r">
              <a:defRPr sz="1200"/>
            </a:lvl1pPr>
          </a:lstStyle>
          <a:p>
            <a:fld id="{A4E581FC-94B8-4E53-A27D-F722DA1D973F}" type="slidenum">
              <a:rPr kumimoji="1" lang="ja-JP" altLang="en-US" smtClean="0"/>
              <a:t>‹#›</a:t>
            </a:fld>
            <a:endParaRPr kumimoji="1" lang="ja-JP" altLang="en-US"/>
          </a:p>
        </p:txBody>
      </p:sp>
    </p:spTree>
    <p:extLst>
      <p:ext uri="{BB962C8B-B14F-4D97-AF65-F5344CB8AC3E}">
        <p14:creationId xmlns:p14="http://schemas.microsoft.com/office/powerpoint/2010/main" val="36435073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岩倉市小中学校人権教育研究会庶務の五条川小学校　高木辰也です。「岩倉市における人権教育の取組」について、紹介します。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a:t>
            </a:fld>
            <a:endParaRPr kumimoji="1" lang="ja-JP" altLang="en-US"/>
          </a:p>
        </p:txBody>
      </p:sp>
    </p:spTree>
    <p:extLst>
      <p:ext uri="{BB962C8B-B14F-4D97-AF65-F5344CB8AC3E}">
        <p14:creationId xmlns:p14="http://schemas.microsoft.com/office/powerpoint/2010/main" val="1496027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さらに、岩倉市が果たすべき役割についても載せられており、岩倉市が、地域社会が、学校が、家庭が、そして子どもたち自身が、子どもの権利、人権の尊重の取組について、連携をしていくことの大切さを説い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10</a:t>
            </a:fld>
            <a:endParaRPr kumimoji="1" lang="ja-JP" altLang="en-US"/>
          </a:p>
        </p:txBody>
      </p:sp>
    </p:spTree>
    <p:extLst>
      <p:ext uri="{BB962C8B-B14F-4D97-AF65-F5344CB8AC3E}">
        <p14:creationId xmlns:p14="http://schemas.microsoft.com/office/powerpoint/2010/main" val="243426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学校でも、１１月２０日の「岩倉市子ども権利の日」を含む１週間を、子どもの権利を考える週間として、「岩倉市子ども条例」について学習する時間を設けています。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11</a:t>
            </a:fld>
            <a:endParaRPr kumimoji="1" lang="ja-JP" altLang="en-US"/>
          </a:p>
        </p:txBody>
      </p:sp>
    </p:spTree>
    <p:extLst>
      <p:ext uri="{BB962C8B-B14F-4D97-AF65-F5344CB8AC3E}">
        <p14:creationId xmlns:p14="http://schemas.microsoft.com/office/powerpoint/2010/main" val="263992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子どもの権利は守られているか？」「子どもの権利を守っているか？」などについて、「誰かにひどいことを言われていませんか？」「他の子の悪口を言っていませんか？」「他の子をたたいたことはありませんか？」「誰かを仲間はずれにしたことはありませんか</a:t>
            </a:r>
            <a:r>
              <a:rPr kumimoji="1" lang="en-US" altLang="ja-JP" sz="1400" dirty="0" smtClean="0"/>
              <a:t>?</a:t>
            </a:r>
            <a:r>
              <a:rPr kumimoji="1" lang="ja-JP" altLang="en-US" sz="1400" dirty="0" smtClean="0"/>
              <a:t>」などの具体的な問いかけを通して、自分にも権利があるように、他の子にも大切な権利があることを伝えています。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12</a:t>
            </a:fld>
            <a:endParaRPr kumimoji="1" lang="ja-JP" altLang="en-US"/>
          </a:p>
        </p:txBody>
      </p:sp>
    </p:spTree>
    <p:extLst>
      <p:ext uri="{BB962C8B-B14F-4D97-AF65-F5344CB8AC3E}">
        <p14:creationId xmlns:p14="http://schemas.microsoft.com/office/powerpoint/2010/main" val="177834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市内全小中学校から児童会・生徒会の代表者を集め，市内の児童生徒自らの手でできることを検討し，人権意識を高め、人権尊重の活動を啓発して</a:t>
            </a:r>
            <a:r>
              <a:rPr lang="ja-JP" altLang="ja-JP" sz="1400" dirty="0" smtClean="0"/>
              <a:t>いく</a:t>
            </a:r>
            <a:r>
              <a:rPr lang="ja-JP" altLang="en-US" sz="1400" dirty="0" smtClean="0"/>
              <a:t>ことをねらいに、平成２７年度から岩倉市子ども人権会議を開催しています。</a:t>
            </a:r>
            <a:endParaRPr lang="en-US" altLang="ja-JP" sz="1400" dirty="0" smtClean="0"/>
          </a:p>
          <a:p>
            <a:r>
              <a:rPr lang="ja-JP" altLang="ja-JP" sz="1400" dirty="0" smtClean="0"/>
              <a:t>夏休み</a:t>
            </a:r>
            <a:r>
              <a:rPr lang="ja-JP" altLang="ja-JP" sz="1400" dirty="0"/>
              <a:t>出校</a:t>
            </a:r>
            <a:r>
              <a:rPr lang="ja-JP" altLang="ja-JP" sz="1400" dirty="0" smtClean="0"/>
              <a:t>日の</a:t>
            </a:r>
            <a:r>
              <a:rPr lang="ja-JP" altLang="ja-JP" sz="1400" dirty="0"/>
              <a:t>午後に，市役所を会場</a:t>
            </a:r>
            <a:r>
              <a:rPr lang="ja-JP" altLang="ja-JP" sz="1400" dirty="0" smtClean="0"/>
              <a:t>に</a:t>
            </a:r>
            <a:r>
              <a:rPr lang="ja-JP" altLang="en-US" sz="1400" dirty="0" smtClean="0"/>
              <a:t>、</a:t>
            </a:r>
            <a:r>
              <a:rPr lang="ja-JP" altLang="ja-JP" sz="1400" dirty="0" smtClean="0"/>
              <a:t>各学校</a:t>
            </a:r>
            <a:r>
              <a:rPr lang="ja-JP" altLang="ja-JP" sz="1400" dirty="0"/>
              <a:t>代表児童生徒２名ずつと，人権担当の職員１名ずつの計２１名が参加</a:t>
            </a:r>
            <a:r>
              <a:rPr lang="ja-JP" altLang="ja-JP" sz="1400" dirty="0" smtClean="0"/>
              <a:t>し</a:t>
            </a:r>
            <a:r>
              <a:rPr lang="ja-JP" altLang="en-US" sz="1400" dirty="0" smtClean="0"/>
              <a:t>まし</a:t>
            </a:r>
            <a:r>
              <a:rPr lang="ja-JP" altLang="ja-JP" sz="1400" dirty="0" smtClean="0"/>
              <a:t>た</a:t>
            </a:r>
            <a:r>
              <a:rPr lang="ja-JP" altLang="ja-JP" sz="1400" dirty="0"/>
              <a:t>。来賓として，名古屋法務局一宮</a:t>
            </a:r>
            <a:r>
              <a:rPr lang="ja-JP" altLang="ja-JP" sz="1400" dirty="0" smtClean="0"/>
              <a:t>支局</a:t>
            </a:r>
            <a:r>
              <a:rPr lang="ja-JP" altLang="en-US" sz="1400" dirty="0" smtClean="0"/>
              <a:t>長や</a:t>
            </a:r>
            <a:r>
              <a:rPr lang="ja-JP" altLang="ja-JP" sz="1400" dirty="0" smtClean="0"/>
              <a:t>総務課長，</a:t>
            </a:r>
            <a:r>
              <a:rPr lang="ja-JP" altLang="ja-JP" sz="1400" dirty="0"/>
              <a:t>岩倉市人権擁護委員、岩倉市教育委員会教育</a:t>
            </a:r>
            <a:r>
              <a:rPr lang="ja-JP" altLang="ja-JP" sz="1400" dirty="0" smtClean="0"/>
              <a:t>長ら</a:t>
            </a:r>
            <a:r>
              <a:rPr lang="ja-JP" altLang="ja-JP" sz="1400" dirty="0"/>
              <a:t>に参加を</a:t>
            </a:r>
            <a:r>
              <a:rPr lang="ja-JP" altLang="ja-JP" sz="1400" dirty="0" smtClean="0"/>
              <a:t>いただ</a:t>
            </a:r>
            <a:r>
              <a:rPr lang="ja-JP" altLang="en-US" sz="1400" dirty="0" smtClean="0"/>
              <a:t>きまし</a:t>
            </a:r>
            <a:r>
              <a:rPr lang="ja-JP" altLang="ja-JP" sz="1400" dirty="0" smtClean="0"/>
              <a:t>た</a:t>
            </a:r>
            <a:r>
              <a:rPr lang="ja-JP" altLang="en-US" sz="1400" dirty="0" smtClean="0"/>
              <a:t>。</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13</a:t>
            </a:fld>
            <a:endParaRPr kumimoji="1" lang="ja-JP" altLang="en-US"/>
          </a:p>
        </p:txBody>
      </p:sp>
    </p:spTree>
    <p:extLst>
      <p:ext uri="{BB962C8B-B14F-4D97-AF65-F5344CB8AC3E}">
        <p14:creationId xmlns:p14="http://schemas.microsoft.com/office/powerpoint/2010/main" val="111786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hangingPunct="0"/>
            <a:r>
              <a:rPr lang="ja-JP" altLang="en-US" sz="1400" dirty="0" smtClean="0"/>
              <a:t>はじめに、</a:t>
            </a:r>
            <a:r>
              <a:rPr lang="ja-JP" altLang="ja-JP" sz="1400" dirty="0" smtClean="0"/>
              <a:t>岩倉市</a:t>
            </a:r>
            <a:r>
              <a:rPr lang="ja-JP" altLang="ja-JP" sz="1400" dirty="0"/>
              <a:t>人権擁護</a:t>
            </a:r>
            <a:r>
              <a:rPr lang="ja-JP" altLang="ja-JP" sz="1400" dirty="0" smtClean="0"/>
              <a:t>委員を</a:t>
            </a:r>
            <a:r>
              <a:rPr lang="ja-JP" altLang="ja-JP" sz="1400" dirty="0"/>
              <a:t>講師に「</a:t>
            </a:r>
            <a:r>
              <a:rPr lang="ja-JP" altLang="ja-JP" sz="1400" dirty="0" smtClean="0"/>
              <a:t>人権を</a:t>
            </a:r>
            <a:r>
              <a:rPr lang="ja-JP" altLang="ja-JP" sz="1400" dirty="0"/>
              <a:t>守るために私たちのできること」と題した学習会</a:t>
            </a:r>
            <a:r>
              <a:rPr lang="ja-JP" altLang="ja-JP" sz="1400" dirty="0" smtClean="0"/>
              <a:t>を行</a:t>
            </a:r>
            <a:r>
              <a:rPr lang="ja-JP" altLang="en-US" sz="1400" dirty="0" smtClean="0"/>
              <a:t>いました</a:t>
            </a:r>
            <a:r>
              <a:rPr lang="ja-JP" altLang="ja-JP" sz="1400" dirty="0" smtClean="0"/>
              <a:t>。</a:t>
            </a:r>
            <a:r>
              <a:rPr lang="ja-JP" altLang="ja-JP" sz="1400" dirty="0"/>
              <a:t>人権とは、「すべての人がしあわせに</a:t>
            </a:r>
            <a:r>
              <a:rPr lang="ja-JP" altLang="ja-JP" sz="1400" dirty="0" smtClean="0"/>
              <a:t>くらす権利</a:t>
            </a:r>
            <a:r>
              <a:rPr lang="ja-JP" altLang="ja-JP" sz="1400" dirty="0"/>
              <a:t>」、</a:t>
            </a:r>
            <a:r>
              <a:rPr lang="ja-JP" altLang="ja-JP" sz="1400" dirty="0" err="1"/>
              <a:t>障がい</a:t>
            </a:r>
            <a:r>
              <a:rPr lang="ja-JP" altLang="ja-JP" sz="1400" dirty="0"/>
              <a:t>者とは「環境が対応していない人」</a:t>
            </a:r>
            <a:r>
              <a:rPr lang="ja-JP" altLang="ja-JP" sz="1400" dirty="0" smtClean="0"/>
              <a:t>と示し</a:t>
            </a:r>
            <a:r>
              <a:rPr lang="ja-JP" altLang="ja-JP" sz="1400" dirty="0"/>
              <a:t>、福祉実践教室などを通して、車いす、高齢者</a:t>
            </a:r>
            <a:r>
              <a:rPr lang="ja-JP" altLang="ja-JP" sz="1400" dirty="0" smtClean="0"/>
              <a:t>、</a:t>
            </a:r>
            <a:r>
              <a:rPr lang="ja-JP" altLang="ja-JP" sz="1400" dirty="0"/>
              <a:t>点字、手話、 </a:t>
            </a:r>
            <a:r>
              <a:rPr lang="ja-JP" altLang="ja-JP" sz="1400" dirty="0" smtClean="0"/>
              <a:t>ﾕﾆﾊﾞｰｻﾙﾃﾞｻﾞｲﾝ</a:t>
            </a:r>
            <a:r>
              <a:rPr lang="ja-JP" altLang="ja-JP" sz="1400" dirty="0"/>
              <a:t>などを体験し、困ってい ることは何か、どのような対応が必要かを知り、</a:t>
            </a:r>
            <a:r>
              <a:rPr lang="ja-JP" altLang="ja-JP" sz="1400" dirty="0" smtClean="0"/>
              <a:t>周りの</a:t>
            </a:r>
            <a:r>
              <a:rPr lang="ja-JP" altLang="ja-JP" sz="1400" dirty="0"/>
              <a:t>人に伝え ていくことが大切である</a:t>
            </a:r>
            <a:r>
              <a:rPr lang="ja-JP" altLang="ja-JP" sz="1400" dirty="0" smtClean="0"/>
              <a:t>と</a:t>
            </a:r>
            <a:r>
              <a:rPr lang="ja-JP" altLang="en-US" sz="1400" dirty="0" smtClean="0"/>
              <a:t>教えていただきました</a:t>
            </a:r>
            <a:r>
              <a:rPr lang="ja-JP" altLang="ja-JP" sz="1400" dirty="0" smtClean="0"/>
              <a:t>。最後</a:t>
            </a:r>
            <a:r>
              <a:rPr lang="ja-JP" altLang="ja-JP" sz="1400" dirty="0"/>
              <a:t>に人権を守るために「いろいろな人がいることを知</a:t>
            </a:r>
          </a:p>
          <a:p>
            <a:pPr fontAlgn="base" hangingPunct="0"/>
            <a:r>
              <a:rPr lang="ja-JP" altLang="ja-JP" sz="1400" dirty="0"/>
              <a:t>る｣｢一人一人違うことを理解する｣｢お互いに</a:t>
            </a:r>
            <a:r>
              <a:rPr lang="ja-JP" altLang="ja-JP" sz="1400" dirty="0" smtClean="0"/>
              <a:t>思いやりの</a:t>
            </a:r>
            <a:r>
              <a:rPr lang="ja-JP" altLang="ja-JP" sz="1400" dirty="0"/>
              <a:t>心で接する</a:t>
            </a:r>
            <a:r>
              <a:rPr lang="ja-JP" altLang="ja-JP" sz="1400" dirty="0" smtClean="0"/>
              <a:t>」</a:t>
            </a:r>
            <a:r>
              <a:rPr lang="ja-JP" altLang="en-US" sz="1400" dirty="0" smtClean="0"/>
              <a:t>こと</a:t>
            </a:r>
            <a:r>
              <a:rPr lang="ja-JP" altLang="ja-JP" sz="1400" dirty="0" smtClean="0"/>
              <a:t>の</a:t>
            </a:r>
            <a:r>
              <a:rPr lang="ja-JP" altLang="ja-JP" sz="1400" dirty="0"/>
              <a:t>大切さを教えて</a:t>
            </a:r>
            <a:r>
              <a:rPr lang="ja-JP" altLang="ja-JP" sz="1400" dirty="0" smtClean="0"/>
              <a:t>いただ</a:t>
            </a:r>
            <a:r>
              <a:rPr lang="ja-JP" altLang="en-US" sz="1400" dirty="0" smtClean="0"/>
              <a:t>きました</a:t>
            </a:r>
            <a:r>
              <a:rPr lang="ja-JP" altLang="ja-JP" sz="1400" dirty="0" smtClean="0"/>
              <a:t>。</a:t>
            </a:r>
            <a:endParaRPr lang="ja-JP" altLang="ja-JP" sz="1400" dirty="0"/>
          </a:p>
          <a:p>
            <a:pPr fontAlgn="base" hangingPunct="0"/>
            <a:endParaRPr lang="ja-JP" altLang="ja-JP" dirty="0"/>
          </a:p>
          <a:p>
            <a:endParaRPr kumimoji="1" lang="ja-JP" altLang="en-US"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14</a:t>
            </a:fld>
            <a:endParaRPr kumimoji="1" lang="ja-JP" altLang="en-US"/>
          </a:p>
        </p:txBody>
      </p:sp>
    </p:spTree>
    <p:extLst>
      <p:ext uri="{BB962C8B-B14F-4D97-AF65-F5344CB8AC3E}">
        <p14:creationId xmlns:p14="http://schemas.microsoft.com/office/powerpoint/2010/main" val="3653462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31577" y="4718720"/>
            <a:ext cx="5389563" cy="4441825"/>
          </a:xfrm>
        </p:spPr>
        <p:txBody>
          <a:bodyPr/>
          <a:lstStyle/>
          <a:p>
            <a:pPr fontAlgn="base" hangingPunct="0"/>
            <a:r>
              <a:rPr lang="ja-JP" altLang="en-US" sz="1400" dirty="0" smtClean="0"/>
              <a:t>次に、</a:t>
            </a:r>
            <a:r>
              <a:rPr lang="ja-JP" altLang="ja-JP" sz="1400" dirty="0" smtClean="0"/>
              <a:t>代表</a:t>
            </a:r>
            <a:r>
              <a:rPr lang="ja-JP" altLang="ja-JP" sz="1400" dirty="0"/>
              <a:t>児童生徒より，各学校の取組や行事</a:t>
            </a:r>
            <a:r>
              <a:rPr lang="ja-JP" altLang="ja-JP" sz="1400" dirty="0" smtClean="0"/>
              <a:t>など</a:t>
            </a:r>
            <a:r>
              <a:rPr lang="ja-JP" altLang="en-US" sz="1400" dirty="0" smtClean="0"/>
              <a:t>人権尊重に関する</a:t>
            </a:r>
            <a:r>
              <a:rPr lang="ja-JP" altLang="ja-JP" sz="1400" dirty="0" smtClean="0"/>
              <a:t>特色の</a:t>
            </a:r>
            <a:r>
              <a:rPr lang="ja-JP" altLang="ja-JP" sz="1400" dirty="0" err="1" smtClean="0"/>
              <a:t>あ</a:t>
            </a:r>
            <a:r>
              <a:rPr lang="ja-JP" altLang="ja-JP" sz="1400" dirty="0" smtClean="0"/>
              <a:t> </a:t>
            </a:r>
            <a:r>
              <a:rPr lang="ja-JP" altLang="ja-JP" sz="1400" dirty="0" err="1" smtClean="0"/>
              <a:t>る</a:t>
            </a:r>
            <a:r>
              <a:rPr lang="ja-JP" altLang="ja-JP" sz="1400" dirty="0"/>
              <a:t>活動を</a:t>
            </a:r>
            <a:r>
              <a:rPr lang="ja-JP" altLang="ja-JP" sz="1400" dirty="0" smtClean="0"/>
              <a:t>聞き</a:t>
            </a:r>
            <a:r>
              <a:rPr lang="ja-JP" altLang="en-US" sz="1400" dirty="0" smtClean="0"/>
              <a:t>ました。</a:t>
            </a:r>
            <a:r>
              <a:rPr lang="ja-JP" altLang="ja-JP" sz="1400" dirty="0" smtClean="0"/>
              <a:t>自分</a:t>
            </a:r>
            <a:r>
              <a:rPr lang="ja-JP" altLang="ja-JP" sz="1400" dirty="0"/>
              <a:t>たちの学校でもできる活動は進 んで取り入れていこうとする意欲的な姿勢が</a:t>
            </a:r>
            <a:r>
              <a:rPr lang="ja-JP" altLang="ja-JP" sz="1400" dirty="0" smtClean="0"/>
              <a:t>見られ</a:t>
            </a:r>
            <a:r>
              <a:rPr lang="ja-JP" altLang="en-US" sz="1400" dirty="0" smtClean="0"/>
              <a:t>まし</a:t>
            </a:r>
            <a:r>
              <a:rPr lang="ja-JP" altLang="ja-JP" sz="1400" dirty="0" smtClean="0"/>
              <a:t>た</a:t>
            </a:r>
            <a:r>
              <a:rPr lang="ja-JP" altLang="ja-JP" sz="1400" dirty="0"/>
              <a:t>。</a:t>
            </a:r>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15</a:t>
            </a:fld>
            <a:endParaRPr kumimoji="1" lang="ja-JP" altLang="en-US"/>
          </a:p>
        </p:txBody>
      </p:sp>
    </p:spTree>
    <p:extLst>
      <p:ext uri="{BB962C8B-B14F-4D97-AF65-F5344CB8AC3E}">
        <p14:creationId xmlns:p14="http://schemas.microsoft.com/office/powerpoint/2010/main" val="192202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その後、参加者を３つのグループに分けて、岩倉市子ども人権合い言葉について検討しました。小学生と中学生と人権担当者が、さまざまな意見を出し合いました。</a:t>
            </a:r>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16</a:t>
            </a:fld>
            <a:endParaRPr kumimoji="1" lang="ja-JP" altLang="en-US"/>
          </a:p>
        </p:txBody>
      </p:sp>
    </p:spTree>
    <p:extLst>
      <p:ext uri="{BB962C8B-B14F-4D97-AF65-F5344CB8AC3E}">
        <p14:creationId xmlns:p14="http://schemas.microsoft.com/office/powerpoint/2010/main" val="38929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平成２７年度の第１回子ども人権会議では、合い言葉として次の３つを採択しました。</a:t>
            </a:r>
            <a:endParaRPr kumimoji="1" lang="en-US" altLang="ja-JP" sz="1400" dirty="0" smtClean="0"/>
          </a:p>
          <a:p>
            <a:r>
              <a:rPr lang="ja-JP" altLang="en-US" sz="1400" dirty="0" smtClean="0"/>
              <a:t>「一　自分を大切にします」</a:t>
            </a:r>
            <a:endParaRPr lang="en-US" altLang="ja-JP" sz="1400" dirty="0" smtClean="0"/>
          </a:p>
          <a:p>
            <a:r>
              <a:rPr kumimoji="1" lang="ja-JP" altLang="en-US" sz="1400" dirty="0" smtClean="0"/>
              <a:t>「一　仲間を大切にします」</a:t>
            </a:r>
            <a:endParaRPr kumimoji="1" lang="en-US" altLang="ja-JP" sz="1400" dirty="0" smtClean="0"/>
          </a:p>
          <a:p>
            <a:r>
              <a:rPr lang="ja-JP" altLang="en-US" sz="1400" dirty="0" smtClean="0"/>
              <a:t>「一　どんな人も大切にします」</a:t>
            </a:r>
            <a:endParaRPr lang="en-US" altLang="ja-JP" sz="1400" dirty="0" smtClean="0"/>
          </a:p>
          <a:p>
            <a:r>
              <a:rPr kumimoji="1" lang="ja-JP" altLang="en-US" sz="1400" dirty="0"/>
              <a:t>採択</a:t>
            </a:r>
            <a:r>
              <a:rPr kumimoji="1" lang="ja-JP" altLang="en-US" sz="1400" dirty="0" smtClean="0"/>
              <a:t>された合い言葉は、各学校の廊下や教室に掲示し、啓発・広報をしました。</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17</a:t>
            </a:fld>
            <a:endParaRPr kumimoji="1" lang="ja-JP" altLang="en-US"/>
          </a:p>
        </p:txBody>
      </p:sp>
    </p:spTree>
    <p:extLst>
      <p:ext uri="{BB962C8B-B14F-4D97-AF65-F5344CB8AC3E}">
        <p14:creationId xmlns:p14="http://schemas.microsoft.com/office/powerpoint/2010/main" val="3647940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hangingPunct="0"/>
            <a:r>
              <a:rPr kumimoji="1" lang="ja-JP" altLang="en-US" sz="1400" dirty="0" smtClean="0"/>
              <a:t>平成２８年の第２回子ども人権会議では、前年の合い言葉を</a:t>
            </a:r>
            <a:r>
              <a:rPr lang="ja-JP" altLang="ja-JP" sz="1400" dirty="0"/>
              <a:t>さらに具現化するためにはどうしたらよいかを</a:t>
            </a:r>
            <a:r>
              <a:rPr lang="ja-JP" altLang="ja-JP" sz="1400" dirty="0" smtClean="0"/>
              <a:t>考</a:t>
            </a:r>
            <a:r>
              <a:rPr lang="ja-JP" altLang="en-US" sz="1400" dirty="0" smtClean="0"/>
              <a:t>えました。</a:t>
            </a:r>
            <a:r>
              <a:rPr lang="ja-JP" altLang="ja-JP" sz="1400" dirty="0"/>
              <a:t>中学生のリーダーを司会者に、いろいろな意見を出し合いながら、合い言葉の具体案を検討</a:t>
            </a:r>
            <a:r>
              <a:rPr lang="ja-JP" altLang="ja-JP" sz="1400" dirty="0" smtClean="0"/>
              <a:t>し</a:t>
            </a:r>
            <a:r>
              <a:rPr lang="ja-JP" altLang="en-US" sz="1400" dirty="0" smtClean="0"/>
              <a:t>ました</a:t>
            </a:r>
            <a:r>
              <a:rPr lang="ja-JP" altLang="ja-JP" sz="1400" dirty="0" smtClean="0"/>
              <a:t>。</a:t>
            </a:r>
            <a:r>
              <a:rPr lang="ja-JP" altLang="ja-JP" sz="1400" dirty="0"/>
              <a:t>その結果、次のような案をまとめ上げた</a:t>
            </a:r>
            <a:r>
              <a:rPr lang="ja-JP" altLang="ja-JP" sz="1400" dirty="0" smtClean="0"/>
              <a:t>。</a:t>
            </a:r>
            <a:endParaRPr lang="en-US" altLang="ja-JP" sz="1400" dirty="0" smtClean="0"/>
          </a:p>
          <a:p>
            <a:pPr fontAlgn="base" hangingPunct="0"/>
            <a:r>
              <a:rPr kumimoji="1" lang="ja-JP" altLang="en-US" sz="1400" dirty="0" smtClean="0"/>
              <a:t>できあがった合い言葉はリーフレットとカードにしました。</a:t>
            </a:r>
            <a:endParaRPr kumimoji="1" lang="en-US" altLang="ja-JP" sz="1400" dirty="0" smtClean="0"/>
          </a:p>
          <a:p>
            <a:pPr fontAlgn="base" hangingPunct="0"/>
            <a:r>
              <a:rPr lang="ja-JP" altLang="en-US" sz="1400" dirty="0"/>
              <a:t>リーフレット</a:t>
            </a:r>
            <a:r>
              <a:rPr lang="ja-JP" altLang="en-US" sz="1400" dirty="0" smtClean="0"/>
              <a:t>は、市内の児童生徒の全家庭</a:t>
            </a:r>
            <a:r>
              <a:rPr kumimoji="1" lang="ja-JP" altLang="en-US" sz="1400" dirty="0" smtClean="0"/>
              <a:t>に配布し、家庭での啓発を呼びかけました。また、児童生徒には、合い言葉を印刷したカードを配布し、生徒手帳や自宅の机などいつでも見られる場所におき、常に意識できるようにしました。</a:t>
            </a:r>
            <a:endParaRPr kumimoji="1" lang="en-US" altLang="ja-JP" sz="1400" dirty="0" smtClean="0"/>
          </a:p>
          <a:p>
            <a:pPr fontAlgn="base" hangingPunct="0"/>
            <a:r>
              <a:rPr lang="ja-JP" altLang="en-US" sz="1400" dirty="0"/>
              <a:t>さらに</a:t>
            </a:r>
            <a:r>
              <a:rPr lang="ja-JP" altLang="en-US" sz="1400" dirty="0" smtClean="0"/>
              <a:t>、学級ではこの合い言葉を道徳や学級活動の授業と重ね合わせながら、普段の生活の中で生かしていけるよう、ポスターも作成し、各教室に掲示をしました。</a:t>
            </a:r>
            <a:endParaRPr kumimoji="1" lang="en-US" altLang="ja-JP" sz="1400" dirty="0" smtClean="0"/>
          </a:p>
          <a:p>
            <a:pPr fontAlgn="base" hangingPunct="0"/>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18</a:t>
            </a:fld>
            <a:endParaRPr kumimoji="1" lang="ja-JP" altLang="en-US"/>
          </a:p>
        </p:txBody>
      </p:sp>
    </p:spTree>
    <p:extLst>
      <p:ext uri="{BB962C8B-B14F-4D97-AF65-F5344CB8AC3E}">
        <p14:creationId xmlns:p14="http://schemas.microsoft.com/office/powerpoint/2010/main" val="345899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３年前</a:t>
            </a:r>
            <a:r>
              <a:rPr lang="ja-JP" altLang="ja-JP" sz="1400" dirty="0" smtClean="0"/>
              <a:t>から人権</a:t>
            </a:r>
            <a:r>
              <a:rPr lang="ja-JP" altLang="ja-JP" sz="1400" dirty="0"/>
              <a:t>週</a:t>
            </a:r>
            <a:r>
              <a:rPr lang="ja-JP" altLang="ja-JP" sz="1400" dirty="0" smtClean="0"/>
              <a:t>間に合わせて</a:t>
            </a:r>
            <a:r>
              <a:rPr lang="ja-JP" altLang="en-US" sz="1400" dirty="0" smtClean="0"/>
              <a:t>市内５</a:t>
            </a:r>
            <a:r>
              <a:rPr lang="ja-JP" altLang="ja-JP" sz="1400" dirty="0" smtClean="0"/>
              <a:t>小学校</a:t>
            </a:r>
            <a:r>
              <a:rPr lang="ja-JP" altLang="en-US" sz="1400" dirty="0" smtClean="0"/>
              <a:t>の</a:t>
            </a:r>
            <a:r>
              <a:rPr lang="ja-JP" altLang="ja-JP" sz="1400" dirty="0" smtClean="0"/>
              <a:t>低学年</a:t>
            </a:r>
            <a:r>
              <a:rPr lang="ja-JP" altLang="en-US" sz="1400" dirty="0" smtClean="0"/>
              <a:t>、１年生から３年生の児童に、「飛べないホタル」「いすになった木」などの</a:t>
            </a:r>
            <a:r>
              <a:rPr lang="ja-JP" altLang="ja-JP" sz="1400" dirty="0" smtClean="0"/>
              <a:t>人権</a:t>
            </a:r>
            <a:r>
              <a:rPr lang="ja-JP" altLang="ja-JP" sz="1400" dirty="0"/>
              <a:t>に関する大型紙芝居の読み聞かせを</a:t>
            </a:r>
            <a:r>
              <a:rPr lang="ja-JP" altLang="ja-JP" sz="1400" dirty="0" smtClean="0"/>
              <a:t>行</a:t>
            </a:r>
            <a:r>
              <a:rPr lang="ja-JP" altLang="en-US" sz="1400" dirty="0" smtClean="0"/>
              <a:t>ってきました。</a:t>
            </a:r>
            <a:endParaRPr lang="en-US" altLang="ja-JP" sz="1400" dirty="0" smtClean="0"/>
          </a:p>
          <a:p>
            <a:r>
              <a:rPr lang="ja-JP" altLang="ja-JP" sz="1400" dirty="0" smtClean="0"/>
              <a:t>今年度</a:t>
            </a:r>
            <a:r>
              <a:rPr lang="ja-JP" altLang="ja-JP" sz="1400" dirty="0"/>
              <a:t>は</a:t>
            </a:r>
            <a:r>
              <a:rPr lang="ja-JP" altLang="ja-JP" sz="1400" dirty="0" smtClean="0"/>
              <a:t>、田原市</a:t>
            </a:r>
            <a:r>
              <a:rPr lang="ja-JP" altLang="ja-JP" sz="1400" dirty="0"/>
              <a:t>人権ファンクション委員会が</a:t>
            </a:r>
            <a:r>
              <a:rPr lang="ja-JP" altLang="ja-JP" sz="1400" dirty="0" smtClean="0"/>
              <a:t>平成</a:t>
            </a:r>
            <a:r>
              <a:rPr lang="ja-JP" altLang="en-US" sz="1400" dirty="0" smtClean="0"/>
              <a:t>２０</a:t>
            </a:r>
            <a:r>
              <a:rPr lang="ja-JP" altLang="ja-JP" sz="1400" dirty="0" smtClean="0"/>
              <a:t>年度</a:t>
            </a:r>
            <a:r>
              <a:rPr lang="ja-JP" altLang="ja-JP" sz="1400" dirty="0"/>
              <a:t>に作った「これって</a:t>
            </a:r>
            <a:r>
              <a:rPr lang="en-US" altLang="ja-JP" sz="1400" dirty="0"/>
              <a:t>NIPPON</a:t>
            </a:r>
            <a:r>
              <a:rPr lang="ja-JP" altLang="ja-JP" sz="1400" dirty="0"/>
              <a:t>？」｢四つ葉のクローバー」の２つの話を、市内小中学校で分担して大型</a:t>
            </a:r>
            <a:r>
              <a:rPr lang="ja-JP" altLang="ja-JP" sz="1400" dirty="0" smtClean="0"/>
              <a:t>紙芝居</a:t>
            </a:r>
            <a:r>
              <a:rPr lang="ja-JP" altLang="en-US" sz="1400" dirty="0" smtClean="0"/>
              <a:t>を制作することにしました</a:t>
            </a:r>
            <a:r>
              <a:rPr lang="ja-JP" altLang="ja-JP" sz="1400" dirty="0" smtClean="0"/>
              <a:t>。</a:t>
            </a:r>
            <a:endParaRPr lang="en-US" altLang="ja-JP" sz="1400" dirty="0" smtClean="0"/>
          </a:p>
          <a:p>
            <a:pPr fontAlgn="base" hangingPunct="0"/>
            <a:r>
              <a:rPr lang="ja-JP" altLang="ja-JP" sz="1400" dirty="0" smtClean="0"/>
              <a:t>中学校</a:t>
            </a:r>
            <a:r>
              <a:rPr lang="ja-JP" altLang="ja-JP" sz="1400" dirty="0"/>
              <a:t>では美術クラブの生徒を中心に、小学校では児童会や委員会の児童を中心に、原画を模造紙大の</a:t>
            </a:r>
            <a:r>
              <a:rPr lang="ja-JP" altLang="ja-JP" sz="1400" dirty="0" smtClean="0"/>
              <a:t>画用紙</a:t>
            </a:r>
            <a:r>
              <a:rPr lang="ja-JP" altLang="ja-JP" sz="1400" dirty="0"/>
              <a:t>に書き写し、その後ポスターカラーで彩色をし、</a:t>
            </a:r>
            <a:r>
              <a:rPr lang="ja-JP" altLang="ja-JP" sz="1400" dirty="0" smtClean="0"/>
              <a:t>最後に</a:t>
            </a:r>
            <a:r>
              <a:rPr lang="ja-JP" altLang="ja-JP" sz="1400" dirty="0"/>
              <a:t>細かな部分をきれいに仕上げ、発泡スチロールの板</a:t>
            </a:r>
            <a:r>
              <a:rPr lang="ja-JP" altLang="ja-JP" sz="1400" dirty="0" smtClean="0"/>
              <a:t>にボンド</a:t>
            </a:r>
            <a:r>
              <a:rPr lang="ja-JP" altLang="ja-JP" sz="1400" dirty="0"/>
              <a:t>で張り付け完成形</a:t>
            </a:r>
            <a:r>
              <a:rPr lang="ja-JP" altLang="ja-JP" sz="1400" dirty="0" smtClean="0"/>
              <a:t>とし</a:t>
            </a:r>
            <a:r>
              <a:rPr lang="ja-JP" altLang="en-US" sz="1400" dirty="0" smtClean="0"/>
              <a:t>ました</a:t>
            </a:r>
            <a:r>
              <a:rPr lang="ja-JP" altLang="ja-JP" sz="1400" dirty="0" smtClean="0"/>
              <a:t>。</a:t>
            </a:r>
            <a:r>
              <a:rPr lang="ja-JP" altLang="ja-JP" sz="1400" dirty="0"/>
              <a:t>別途、事務局で</a:t>
            </a:r>
            <a:r>
              <a:rPr lang="ja-JP" altLang="ja-JP" sz="1400" dirty="0" smtClean="0"/>
              <a:t>は読み</a:t>
            </a:r>
            <a:r>
              <a:rPr lang="ja-JP" altLang="ja-JP" sz="1400" dirty="0"/>
              <a:t>聞かせ用の台本にして、印刷製本</a:t>
            </a:r>
            <a:r>
              <a:rPr lang="ja-JP" altLang="ja-JP" sz="1400" dirty="0" smtClean="0"/>
              <a:t>し</a:t>
            </a:r>
            <a:r>
              <a:rPr lang="ja-JP" altLang="en-US" sz="1400" dirty="0" smtClean="0"/>
              <a:t>まし</a:t>
            </a:r>
            <a:r>
              <a:rPr lang="ja-JP" altLang="ja-JP" sz="1400" dirty="0" smtClean="0"/>
              <a:t>た。</a:t>
            </a:r>
            <a:endParaRPr kumimoji="1" lang="ja-JP" altLang="en-US"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19</a:t>
            </a:fld>
            <a:endParaRPr kumimoji="1" lang="ja-JP" altLang="en-US"/>
          </a:p>
        </p:txBody>
      </p:sp>
    </p:spTree>
    <p:extLst>
      <p:ext uri="{BB962C8B-B14F-4D97-AF65-F5344CB8AC3E}">
        <p14:creationId xmlns:p14="http://schemas.microsoft.com/office/powerpoint/2010/main" val="15231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今日は、次のような内容について、紹介させていただきます。</a:t>
            </a:r>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2</a:t>
            </a:fld>
            <a:endParaRPr kumimoji="1" lang="ja-JP" altLang="en-US"/>
          </a:p>
        </p:txBody>
      </p:sp>
    </p:spTree>
    <p:extLst>
      <p:ext uri="{BB962C8B-B14F-4D97-AF65-F5344CB8AC3E}">
        <p14:creationId xmlns:p14="http://schemas.microsoft.com/office/powerpoint/2010/main" val="2729281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「これって</a:t>
            </a:r>
            <a:r>
              <a:rPr lang="en-US" altLang="ja-JP" sz="1400" dirty="0"/>
              <a:t>NIPPON</a:t>
            </a:r>
            <a:r>
              <a:rPr lang="ja-JP" altLang="ja-JP" sz="1400" dirty="0"/>
              <a:t>？」は，生まれつきとんがりの</a:t>
            </a:r>
            <a:r>
              <a:rPr lang="ja-JP" altLang="ja-JP" sz="1400" dirty="0" smtClean="0"/>
              <a:t>ない</a:t>
            </a:r>
            <a:r>
              <a:rPr lang="ja-JP" altLang="ja-JP" sz="1400" dirty="0"/>
              <a:t>△</a:t>
            </a:r>
            <a:r>
              <a:rPr lang="ja-JP" altLang="ja-JP" sz="1400" dirty="0" err="1"/>
              <a:t>くんの</a:t>
            </a:r>
            <a:r>
              <a:rPr lang="ja-JP" altLang="ja-JP" sz="1400" dirty="0"/>
              <a:t>様子を通して，障害をもつ人が差別</a:t>
            </a:r>
            <a:r>
              <a:rPr lang="ja-JP" altLang="ja-JP" sz="1400" dirty="0" smtClean="0"/>
              <a:t>される社会</a:t>
            </a:r>
            <a:r>
              <a:rPr lang="ja-JP" altLang="ja-JP" sz="1400" dirty="0"/>
              <a:t>について問いかける話</a:t>
            </a:r>
            <a:r>
              <a:rPr lang="ja-JP" altLang="ja-JP" sz="1400" dirty="0" smtClean="0"/>
              <a:t>で</a:t>
            </a:r>
            <a:r>
              <a:rPr lang="ja-JP" altLang="en-US" sz="1400" dirty="0" smtClean="0"/>
              <a:t>す</a:t>
            </a:r>
            <a:r>
              <a:rPr lang="ja-JP" altLang="ja-JP" sz="1400" dirty="0" smtClean="0"/>
              <a:t>。</a:t>
            </a:r>
            <a:r>
              <a:rPr lang="ja-JP" altLang="ja-JP" sz="1400" dirty="0"/>
              <a:t>この話の中で△</a:t>
            </a:r>
            <a:r>
              <a:rPr lang="ja-JP" altLang="ja-JP" sz="1400" dirty="0" smtClean="0"/>
              <a:t>くんの</a:t>
            </a:r>
            <a:r>
              <a:rPr lang="ja-JP" altLang="ja-JP" sz="1400" dirty="0"/>
              <a:t>両親はかけがえのない命として，たくさんの</a:t>
            </a:r>
            <a:r>
              <a:rPr lang="ja-JP" altLang="ja-JP" sz="1400" dirty="0" smtClean="0"/>
              <a:t>愛情を</a:t>
            </a:r>
            <a:r>
              <a:rPr lang="ja-JP" altLang="ja-JP" sz="1400" dirty="0"/>
              <a:t>注いで育てている。また，差別する人ばかりでは</a:t>
            </a:r>
            <a:r>
              <a:rPr lang="ja-JP" altLang="ja-JP" sz="1400" dirty="0" smtClean="0"/>
              <a:t>なく</a:t>
            </a:r>
            <a:r>
              <a:rPr lang="ja-JP" altLang="ja-JP" sz="1400" dirty="0"/>
              <a:t>，△くんを助けてくれる人も</a:t>
            </a:r>
            <a:r>
              <a:rPr lang="ja-JP" altLang="ja-JP" sz="1400" dirty="0" smtClean="0"/>
              <a:t>登場</a:t>
            </a:r>
            <a:r>
              <a:rPr lang="ja-JP" altLang="en-US" sz="1400" dirty="0" smtClean="0"/>
              <a:t>します</a:t>
            </a:r>
            <a:r>
              <a:rPr lang="ja-JP" altLang="ja-JP" sz="1400" dirty="0" smtClean="0"/>
              <a:t>。</a:t>
            </a:r>
            <a:r>
              <a:rPr lang="ja-JP" altLang="ja-JP" sz="1400" dirty="0"/>
              <a:t>両親や</a:t>
            </a:r>
            <a:r>
              <a:rPr lang="ja-JP" altLang="ja-JP" sz="1400" dirty="0" smtClean="0"/>
              <a:t>周りの</a:t>
            </a:r>
            <a:r>
              <a:rPr lang="ja-JP" altLang="ja-JP" sz="1400" dirty="0"/>
              <a:t>人の姿から，人と違うところがあることは決してい けないことではないこと，差別してはいけないこと</a:t>
            </a:r>
            <a:r>
              <a:rPr lang="ja-JP" altLang="ja-JP" sz="1400" dirty="0" smtClean="0"/>
              <a:t>に気</a:t>
            </a:r>
            <a:r>
              <a:rPr lang="ja-JP" altLang="ja-JP" sz="1400" dirty="0"/>
              <a:t>が付き，自分たちの行動の在り方について考えることが</a:t>
            </a:r>
            <a:r>
              <a:rPr lang="ja-JP" altLang="ja-JP" sz="1400" dirty="0" smtClean="0"/>
              <a:t>でき</a:t>
            </a:r>
            <a:r>
              <a:rPr lang="ja-JP" altLang="en-US" sz="1400" dirty="0" smtClean="0"/>
              <a:t>まし</a:t>
            </a:r>
            <a:r>
              <a:rPr lang="ja-JP" altLang="ja-JP" sz="1400" dirty="0" smtClean="0"/>
              <a:t>た</a:t>
            </a:r>
            <a:r>
              <a:rPr lang="ja-JP" altLang="ja-JP" sz="1400" dirty="0"/>
              <a:t>。</a:t>
            </a:r>
          </a:p>
          <a:p>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20</a:t>
            </a:fld>
            <a:endParaRPr kumimoji="1" lang="ja-JP" altLang="en-US"/>
          </a:p>
        </p:txBody>
      </p:sp>
    </p:spTree>
    <p:extLst>
      <p:ext uri="{BB962C8B-B14F-4D97-AF65-F5344CB8AC3E}">
        <p14:creationId xmlns:p14="http://schemas.microsoft.com/office/powerpoint/2010/main" val="36711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　「四つ葉のクローバー」では，葉が１枚多く，変だと言われている四つ葉が，ちょう</a:t>
            </a:r>
            <a:r>
              <a:rPr lang="ja-JP" altLang="ja-JP" sz="1400" dirty="0" err="1"/>
              <a:t>ちょの</a:t>
            </a:r>
            <a:r>
              <a:rPr lang="ja-JP" altLang="ja-JP" sz="1400" dirty="0"/>
              <a:t>言葉によって自信をもつように</a:t>
            </a:r>
            <a:r>
              <a:rPr lang="ja-JP" altLang="ja-JP" sz="1400" dirty="0" smtClean="0"/>
              <a:t>な</a:t>
            </a:r>
            <a:r>
              <a:rPr lang="ja-JP" altLang="en-US" sz="1400" dirty="0" smtClean="0"/>
              <a:t>ります</a:t>
            </a:r>
            <a:r>
              <a:rPr lang="ja-JP" altLang="ja-JP" sz="1400" dirty="0" smtClean="0"/>
              <a:t>。</a:t>
            </a:r>
            <a:r>
              <a:rPr lang="ja-JP" altLang="ja-JP" sz="1400" dirty="0"/>
              <a:t>そして，四つ葉を摘み，母に差し出す男の子もまた，手の指が周りの人とは違っているものの，両親から愛されて元気に過ごして</a:t>
            </a:r>
            <a:r>
              <a:rPr lang="ja-JP" altLang="ja-JP" sz="1400" dirty="0" smtClean="0"/>
              <a:t>い</a:t>
            </a:r>
            <a:r>
              <a:rPr lang="ja-JP" altLang="en-US" sz="1400" dirty="0" smtClean="0"/>
              <a:t>ます</a:t>
            </a:r>
            <a:r>
              <a:rPr lang="ja-JP" altLang="ja-JP" sz="1400" dirty="0" smtClean="0"/>
              <a:t>。</a:t>
            </a:r>
            <a:r>
              <a:rPr lang="ja-JP" altLang="ja-JP" sz="1400" dirty="0"/>
              <a:t>この話を通して，どんな人であっても，周りの人から愛され大切にされる存在なのだと感じることが</a:t>
            </a:r>
            <a:r>
              <a:rPr lang="ja-JP" altLang="ja-JP" sz="1400" dirty="0" smtClean="0"/>
              <a:t>でき</a:t>
            </a:r>
            <a:r>
              <a:rPr lang="ja-JP" altLang="en-US" sz="1400" dirty="0" smtClean="0"/>
              <a:t>ました</a:t>
            </a:r>
            <a:r>
              <a:rPr lang="ja-JP" altLang="ja-JP" sz="1400" dirty="0" smtClean="0"/>
              <a:t>。</a:t>
            </a:r>
            <a:endParaRPr lang="ja-JP" altLang="ja-JP" sz="1400" dirty="0"/>
          </a:p>
          <a:p>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21</a:t>
            </a:fld>
            <a:endParaRPr kumimoji="1" lang="ja-JP" altLang="en-US"/>
          </a:p>
        </p:txBody>
      </p:sp>
    </p:spTree>
    <p:extLst>
      <p:ext uri="{BB962C8B-B14F-4D97-AF65-F5344CB8AC3E}">
        <p14:creationId xmlns:p14="http://schemas.microsoft.com/office/powerpoint/2010/main" val="2428959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hangingPunct="0"/>
            <a:r>
              <a:rPr lang="ja-JP" altLang="en-US" sz="1400" dirty="0" smtClean="0"/>
              <a:t>人</a:t>
            </a:r>
            <a:r>
              <a:rPr lang="ja-JP" altLang="ja-JP" sz="1400" dirty="0" smtClean="0"/>
              <a:t>権</a:t>
            </a:r>
            <a:r>
              <a:rPr lang="ja-JP" altLang="ja-JP" sz="1400" dirty="0"/>
              <a:t>週間を前に</a:t>
            </a:r>
            <a:r>
              <a:rPr lang="ja-JP" altLang="ja-JP" sz="1400" dirty="0" smtClean="0"/>
              <a:t>した</a:t>
            </a:r>
            <a:r>
              <a:rPr lang="ja-JP" altLang="en-US" sz="1400" dirty="0" smtClean="0"/>
              <a:t>１１</a:t>
            </a:r>
            <a:r>
              <a:rPr lang="ja-JP" altLang="ja-JP" sz="1400" dirty="0" smtClean="0"/>
              <a:t>月中</a:t>
            </a:r>
            <a:r>
              <a:rPr lang="ja-JP" altLang="ja-JP" sz="1400" dirty="0"/>
              <a:t>旬</a:t>
            </a:r>
            <a:r>
              <a:rPr lang="ja-JP" altLang="ja-JP" sz="1400" dirty="0" smtClean="0"/>
              <a:t>から</a:t>
            </a:r>
            <a:r>
              <a:rPr lang="ja-JP" altLang="en-US" sz="1400" dirty="0" smtClean="0"/>
              <a:t>、</a:t>
            </a:r>
            <a:r>
              <a:rPr lang="ja-JP" altLang="ja-JP" sz="1400" dirty="0" smtClean="0"/>
              <a:t>市内５</a:t>
            </a:r>
            <a:r>
              <a:rPr lang="ja-JP" altLang="en-US" sz="1400" dirty="0" smtClean="0"/>
              <a:t>小学校</a:t>
            </a:r>
            <a:r>
              <a:rPr lang="ja-JP" altLang="ja-JP" sz="1400" dirty="0" smtClean="0"/>
              <a:t>で</a:t>
            </a:r>
            <a:r>
              <a:rPr lang="ja-JP" altLang="ja-JP" sz="1400" dirty="0"/>
              <a:t>順番</a:t>
            </a:r>
            <a:r>
              <a:rPr lang="ja-JP" altLang="ja-JP" sz="1400" dirty="0" smtClean="0"/>
              <a:t>に２つ</a:t>
            </a:r>
            <a:r>
              <a:rPr lang="ja-JP" altLang="ja-JP" sz="1400" dirty="0"/>
              <a:t>の大型紙芝居を各学校の読み聞かせボランティア</a:t>
            </a:r>
            <a:r>
              <a:rPr lang="ja-JP" altLang="ja-JP" sz="1400" dirty="0" smtClean="0"/>
              <a:t>の方々</a:t>
            </a:r>
            <a:r>
              <a:rPr lang="ja-JP" altLang="en-US" sz="1400" dirty="0" smtClean="0"/>
              <a:t>の協力のもと</a:t>
            </a:r>
            <a:r>
              <a:rPr lang="ja-JP" altLang="ja-JP" sz="1400" dirty="0" smtClean="0"/>
              <a:t>で</a:t>
            </a:r>
            <a:r>
              <a:rPr lang="ja-JP" altLang="ja-JP" sz="1400" dirty="0"/>
              <a:t>、低学年の児童に読み聞かせて</a:t>
            </a:r>
            <a:r>
              <a:rPr lang="ja-JP" altLang="ja-JP" sz="1400" dirty="0" smtClean="0"/>
              <a:t>もら</a:t>
            </a:r>
            <a:r>
              <a:rPr lang="ja-JP" altLang="en-US" sz="1400" dirty="0" smtClean="0"/>
              <a:t>いました</a:t>
            </a:r>
            <a:r>
              <a:rPr lang="ja-JP" altLang="ja-JP" sz="1400" dirty="0" smtClean="0"/>
              <a:t>。</a:t>
            </a:r>
            <a:endParaRPr lang="en-US" altLang="ja-JP" sz="1400" dirty="0" smtClean="0"/>
          </a:p>
          <a:p>
            <a:pPr fontAlgn="base" hangingPunct="0"/>
            <a:r>
              <a:rPr lang="ja-JP" altLang="en-US" sz="1400" dirty="0"/>
              <a:t>上演後</a:t>
            </a:r>
            <a:r>
              <a:rPr lang="ja-JP" altLang="en-US" sz="1400" dirty="0" smtClean="0"/>
              <a:t>は、作成した大型紙芝居を市の図書館で保管し、誰でも借りることができるようにしました。今後、市内の幼稚園・保育園、児童館などの施設でも利用されていくとよいと考えています。</a:t>
            </a:r>
            <a:endParaRPr lang="ja-JP" altLang="en-US" sz="1400" dirty="0"/>
          </a:p>
          <a:p>
            <a:endParaRPr kumimoji="1" lang="ja-JP" altLang="en-US"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22</a:t>
            </a:fld>
            <a:endParaRPr kumimoji="1" lang="ja-JP" altLang="en-US"/>
          </a:p>
        </p:txBody>
      </p:sp>
    </p:spTree>
    <p:extLst>
      <p:ext uri="{BB962C8B-B14F-4D97-AF65-F5344CB8AC3E}">
        <p14:creationId xmlns:p14="http://schemas.microsoft.com/office/powerpoint/2010/main" val="3590826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障害や病気と闘いながら、夢や目標をもって前向きに生きている講師の方々の話や歌から、自らの生き方について考える機会</a:t>
            </a:r>
            <a:r>
              <a:rPr lang="ja-JP" altLang="ja-JP" sz="1400" dirty="0" smtClean="0"/>
              <a:t>と</a:t>
            </a:r>
            <a:r>
              <a:rPr lang="ja-JP" altLang="en-US" sz="1400" dirty="0" smtClean="0"/>
              <a:t>したいと考えました。</a:t>
            </a:r>
            <a:r>
              <a:rPr lang="ja-JP" altLang="ja-JP" sz="1400" dirty="0" smtClean="0"/>
              <a:t>昨年度</a:t>
            </a:r>
            <a:r>
              <a:rPr lang="ja-JP" altLang="ja-JP" sz="1400" dirty="0"/>
              <a:t>までは中学校２校</a:t>
            </a:r>
            <a:r>
              <a:rPr lang="ja-JP" altLang="ja-JP" sz="1400" dirty="0" smtClean="0"/>
              <a:t>で</a:t>
            </a:r>
            <a:r>
              <a:rPr lang="ja-JP" altLang="en-US" sz="1400" dirty="0" smtClean="0"/>
              <a:t>のみ</a:t>
            </a:r>
            <a:r>
              <a:rPr lang="ja-JP" altLang="ja-JP" sz="1400" dirty="0" smtClean="0"/>
              <a:t>講演会</a:t>
            </a:r>
            <a:r>
              <a:rPr lang="ja-JP" altLang="ja-JP" sz="1400" dirty="0"/>
              <a:t>を行って</a:t>
            </a:r>
            <a:r>
              <a:rPr lang="ja-JP" altLang="ja-JP" sz="1400" dirty="0" smtClean="0"/>
              <a:t>い</a:t>
            </a:r>
            <a:r>
              <a:rPr lang="ja-JP" altLang="en-US" sz="1400" dirty="0" smtClean="0"/>
              <a:t>まし</a:t>
            </a:r>
            <a:r>
              <a:rPr lang="ja-JP" altLang="ja-JP" sz="1400" dirty="0" smtClean="0"/>
              <a:t>たが</a:t>
            </a:r>
            <a:r>
              <a:rPr lang="ja-JP" altLang="ja-JP" sz="1400" dirty="0"/>
              <a:t>、今年度は市内７校の全小中学校で人権に関する講演会を実施すること</a:t>
            </a:r>
            <a:r>
              <a:rPr lang="ja-JP" altLang="ja-JP" sz="1400" dirty="0" smtClean="0"/>
              <a:t>にし</a:t>
            </a:r>
            <a:r>
              <a:rPr lang="ja-JP" altLang="en-US" sz="1400" dirty="0" smtClean="0"/>
              <a:t>まし</a:t>
            </a:r>
            <a:r>
              <a:rPr lang="ja-JP" altLang="ja-JP" sz="1400" dirty="0" smtClean="0"/>
              <a:t>た。</a:t>
            </a:r>
            <a:endParaRPr lang="en-US" altLang="ja-JP" sz="1400" dirty="0" smtClean="0"/>
          </a:p>
          <a:p>
            <a:r>
              <a:rPr kumimoji="1" lang="ja-JP" altLang="en-US" sz="1400" dirty="0"/>
              <a:t>岩倉北小学校で</a:t>
            </a:r>
            <a:r>
              <a:rPr kumimoji="1" lang="ja-JP" altLang="en-US" sz="1400" dirty="0" smtClean="0"/>
              <a:t>は、</a:t>
            </a:r>
            <a:r>
              <a:rPr lang="ja-JP" altLang="ja-JP" sz="1400" dirty="0"/>
              <a:t>前</a:t>
            </a:r>
            <a:r>
              <a:rPr lang="en-US" altLang="ja-JP" sz="1400" dirty="0"/>
              <a:t>FC</a:t>
            </a:r>
            <a:r>
              <a:rPr lang="ja-JP" altLang="ja-JP" sz="1400" dirty="0"/>
              <a:t>岐阜社長の恩田聖敬氏を講師に招き</a:t>
            </a:r>
            <a:r>
              <a:rPr lang="ja-JP" altLang="ja-JP" sz="1400" dirty="0" smtClean="0"/>
              <a:t>、「</a:t>
            </a:r>
            <a:r>
              <a:rPr lang="ja-JP" altLang="ja-JP" sz="1400" dirty="0"/>
              <a:t>動けなくてもしゃべれなくても社長です～やりたいことをやる人生は楽しい！～」と題して、ＡＬＳ（筋萎縮性側索硬化症）という体中の筋力がだんだん衰えていく病気と闘いながら、現在も「まんまる笑店」という会社経営に携わって</a:t>
            </a:r>
            <a:r>
              <a:rPr lang="ja-JP" altLang="ja-JP" sz="1400" dirty="0" smtClean="0"/>
              <a:t>いる</a:t>
            </a:r>
            <a:r>
              <a:rPr lang="ja-JP" altLang="en-US" sz="1400" dirty="0" smtClean="0"/>
              <a:t>恩田さとし氏</a:t>
            </a:r>
            <a:r>
              <a:rPr lang="ja-JP" altLang="ja-JP" sz="1400" dirty="0" smtClean="0"/>
              <a:t>の話</a:t>
            </a:r>
            <a:r>
              <a:rPr lang="ja-JP" altLang="ja-JP" sz="1400" dirty="0"/>
              <a:t>を</a:t>
            </a:r>
            <a:r>
              <a:rPr lang="ja-JP" altLang="ja-JP" sz="1400" dirty="0" smtClean="0"/>
              <a:t>聞</a:t>
            </a:r>
            <a:r>
              <a:rPr lang="ja-JP" altLang="en-US" sz="1400" dirty="0" smtClean="0"/>
              <a:t>きまし</a:t>
            </a:r>
            <a:r>
              <a:rPr lang="ja-JP" altLang="ja-JP" sz="1400" dirty="0" smtClean="0"/>
              <a:t>た。パソコン</a:t>
            </a:r>
            <a:r>
              <a:rPr lang="ja-JP" altLang="ja-JP" sz="1400" dirty="0"/>
              <a:t>で作った音声での講演</a:t>
            </a:r>
            <a:r>
              <a:rPr lang="ja-JP" altLang="ja-JP" sz="1400" dirty="0" smtClean="0"/>
              <a:t>で</a:t>
            </a:r>
            <a:r>
              <a:rPr lang="ja-JP" altLang="en-US" sz="1400" dirty="0" smtClean="0"/>
              <a:t>し</a:t>
            </a:r>
            <a:r>
              <a:rPr lang="ja-JP" altLang="ja-JP" sz="1400" dirty="0" smtClean="0"/>
              <a:t>た</a:t>
            </a:r>
            <a:r>
              <a:rPr lang="ja-JP" altLang="ja-JP" sz="1400" dirty="0"/>
              <a:t>が、「自分の意思を明確に示す」｢ありがとう、ごめんなさいを素直に伝える｣｢あきらめずに努力する｣｢自分のよいところを見つけ好きになる｣などのすばらしいメッセージを</a:t>
            </a:r>
            <a:r>
              <a:rPr lang="ja-JP" altLang="ja-JP" sz="1400" dirty="0" smtClean="0"/>
              <a:t>いただ</a:t>
            </a:r>
            <a:r>
              <a:rPr lang="ja-JP" altLang="en-US" sz="1400" dirty="0" smtClean="0"/>
              <a:t>きまし</a:t>
            </a:r>
            <a:r>
              <a:rPr lang="ja-JP" altLang="ja-JP" sz="1400" dirty="0" smtClean="0"/>
              <a:t>た</a:t>
            </a:r>
            <a:r>
              <a:rPr lang="ja-JP" altLang="ja-JP" sz="1400" dirty="0"/>
              <a:t>。</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23</a:t>
            </a:fld>
            <a:endParaRPr kumimoji="1" lang="ja-JP" altLang="en-US"/>
          </a:p>
        </p:txBody>
      </p:sp>
    </p:spTree>
    <p:extLst>
      <p:ext uri="{BB962C8B-B14F-4D97-AF65-F5344CB8AC3E}">
        <p14:creationId xmlns:p14="http://schemas.microsoft.com/office/powerpoint/2010/main" val="1872083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hangingPunct="0"/>
            <a:r>
              <a:rPr lang="ja-JP" altLang="ja-JP" sz="1400" dirty="0"/>
              <a:t>市内４</a:t>
            </a:r>
            <a:r>
              <a:rPr lang="ja-JP" altLang="ja-JP" sz="1400" dirty="0" smtClean="0"/>
              <a:t>小学校で</a:t>
            </a:r>
            <a:r>
              <a:rPr lang="ja-JP" altLang="ja-JP" sz="1400" dirty="0"/>
              <a:t>は、全盲</a:t>
            </a:r>
            <a:r>
              <a:rPr lang="ja-JP" altLang="ja-JP" sz="1400" dirty="0" smtClean="0"/>
              <a:t>の</a:t>
            </a:r>
            <a:r>
              <a:rPr lang="ja-JP" altLang="en-US" sz="1400" dirty="0" smtClean="0"/>
              <a:t>１７</a:t>
            </a:r>
            <a:r>
              <a:rPr lang="ja-JP" altLang="ja-JP" sz="1400" dirty="0" smtClean="0"/>
              <a:t>歳</a:t>
            </a:r>
            <a:r>
              <a:rPr lang="ja-JP" altLang="ja-JP" sz="1400" dirty="0"/>
              <a:t>の歌手である上田若</a:t>
            </a:r>
            <a:r>
              <a:rPr lang="ja-JP" altLang="ja-JP" sz="1400" dirty="0" smtClean="0"/>
              <a:t>渚</a:t>
            </a:r>
            <a:r>
              <a:rPr lang="ja-JP" altLang="en-US" sz="1400" dirty="0" smtClean="0"/>
              <a:t>さん</a:t>
            </a:r>
            <a:r>
              <a:rPr lang="ja-JP" altLang="ja-JP" sz="1400" dirty="0" smtClean="0"/>
              <a:t>を</a:t>
            </a:r>
            <a:r>
              <a:rPr lang="ja-JP" altLang="en-US" sz="1400" dirty="0" smtClean="0"/>
              <a:t>招いて</a:t>
            </a:r>
            <a:r>
              <a:rPr lang="ja-JP" altLang="ja-JP" sz="1400" dirty="0" smtClean="0"/>
              <a:t>、</a:t>
            </a:r>
            <a:r>
              <a:rPr lang="ja-JP" altLang="ja-JP" sz="1400" dirty="0"/>
              <a:t>話と歌での講演を</a:t>
            </a:r>
            <a:r>
              <a:rPr lang="ja-JP" altLang="ja-JP" sz="1400" dirty="0" smtClean="0"/>
              <a:t>行</a:t>
            </a:r>
            <a:r>
              <a:rPr lang="ja-JP" altLang="en-US" sz="1400" dirty="0" smtClean="0"/>
              <a:t>いまし</a:t>
            </a:r>
            <a:r>
              <a:rPr lang="ja-JP" altLang="ja-JP" sz="1400" dirty="0" smtClean="0"/>
              <a:t>た。</a:t>
            </a:r>
            <a:r>
              <a:rPr lang="ja-JP" altLang="en-US" sz="1400" dirty="0" smtClean="0"/>
              <a:t>若渚さん</a:t>
            </a:r>
            <a:r>
              <a:rPr lang="ja-JP" altLang="ja-JP" sz="1400" dirty="0" smtClean="0"/>
              <a:t>生まれつき</a:t>
            </a:r>
            <a:r>
              <a:rPr lang="ja-JP" altLang="ja-JP" sz="1400" dirty="0"/>
              <a:t>全盲で全く目が</a:t>
            </a:r>
            <a:r>
              <a:rPr lang="ja-JP" altLang="ja-JP" sz="1400" dirty="0" smtClean="0"/>
              <a:t>見えない</a:t>
            </a:r>
            <a:r>
              <a:rPr lang="ja-JP" altLang="en-US" sz="1400" dirty="0" smtClean="0"/>
              <a:t>けれど</a:t>
            </a:r>
            <a:r>
              <a:rPr lang="ja-JP" altLang="ja-JP" sz="1400" dirty="0" smtClean="0"/>
              <a:t>、</a:t>
            </a:r>
            <a:r>
              <a:rPr lang="ja-JP" altLang="ja-JP" sz="1400" dirty="0"/>
              <a:t>幼い頃からピアノやギターを</a:t>
            </a:r>
            <a:r>
              <a:rPr lang="ja-JP" altLang="ja-JP" sz="1400" dirty="0" smtClean="0"/>
              <a:t>習い</a:t>
            </a:r>
            <a:r>
              <a:rPr lang="ja-JP" altLang="ja-JP" sz="1400" dirty="0"/>
              <a:t>、小学４年生で歌の才能を見いだされ、その後歌手として活動して</a:t>
            </a:r>
            <a:r>
              <a:rPr lang="ja-JP" altLang="ja-JP" sz="1400" dirty="0" smtClean="0"/>
              <a:t>い</a:t>
            </a:r>
            <a:r>
              <a:rPr lang="ja-JP" altLang="en-US" sz="1400" dirty="0" smtClean="0"/>
              <a:t>ます</a:t>
            </a:r>
            <a:r>
              <a:rPr lang="ja-JP" altLang="ja-JP" sz="1400" dirty="0" smtClean="0"/>
              <a:t>。</a:t>
            </a:r>
            <a:r>
              <a:rPr lang="ja-JP" altLang="ja-JP" sz="1400" dirty="0"/>
              <a:t>若渚さん自身が作詞をした「緑の玉～しぜん」｢マザーチーク｣｢ありがとう輪</a:t>
            </a:r>
            <a:r>
              <a:rPr lang="ja-JP" altLang="ja-JP" sz="1400" dirty="0" err="1"/>
              <a:t>っか</a:t>
            </a:r>
            <a:r>
              <a:rPr lang="ja-JP" altLang="ja-JP" sz="1400" dirty="0"/>
              <a:t>｣などの曲を披露していただき、目が見えないというハンデをものともしない</a:t>
            </a:r>
            <a:r>
              <a:rPr lang="ja-JP" altLang="ja-JP" sz="1400" dirty="0" smtClean="0"/>
              <a:t>前向き</a:t>
            </a:r>
            <a:r>
              <a:rPr lang="ja-JP" altLang="ja-JP" sz="1400" dirty="0"/>
              <a:t>な姿勢や思いを綴った歌詞、透き通った歌声</a:t>
            </a:r>
            <a:r>
              <a:rPr lang="ja-JP" altLang="ja-JP" sz="1400" dirty="0" smtClean="0"/>
              <a:t>から「</a:t>
            </a:r>
            <a:r>
              <a:rPr lang="ja-JP" altLang="ja-JP" sz="1400" dirty="0"/>
              <a:t>ありのままでいいんだよ」｢自分を支えてくれる</a:t>
            </a:r>
            <a:r>
              <a:rPr lang="ja-JP" altLang="ja-JP" sz="1400" dirty="0" smtClean="0"/>
              <a:t>多くの</a:t>
            </a:r>
            <a:r>
              <a:rPr lang="ja-JP" altLang="ja-JP" sz="1400" dirty="0"/>
              <a:t>人々に感謝、特にお母さんにありがとう｣｢人は心</a:t>
            </a:r>
            <a:r>
              <a:rPr lang="ja-JP" altLang="ja-JP" sz="1400" dirty="0" smtClean="0"/>
              <a:t>の輪</a:t>
            </a:r>
            <a:r>
              <a:rPr lang="ja-JP" altLang="ja-JP" sz="1400" dirty="0" err="1"/>
              <a:t>っかで</a:t>
            </a:r>
            <a:r>
              <a:rPr lang="ja-JP" altLang="ja-JP" sz="1400" dirty="0"/>
              <a:t>つながっている｣など、多くのことを</a:t>
            </a:r>
            <a:r>
              <a:rPr lang="ja-JP" altLang="ja-JP" sz="1400" dirty="0" smtClean="0"/>
              <a:t>感じ取ってくれたと</a:t>
            </a:r>
            <a:r>
              <a:rPr lang="ja-JP" altLang="ja-JP" sz="1400" dirty="0"/>
              <a:t>思って</a:t>
            </a:r>
            <a:r>
              <a:rPr lang="ja-JP" altLang="ja-JP" sz="1400" dirty="0" smtClean="0"/>
              <a:t>い</a:t>
            </a:r>
            <a:r>
              <a:rPr lang="ja-JP" altLang="en-US" sz="1400" dirty="0" smtClean="0"/>
              <a:t>ます</a:t>
            </a:r>
            <a:r>
              <a:rPr lang="ja-JP" altLang="ja-JP" sz="1400" dirty="0" smtClean="0"/>
              <a:t>。</a:t>
            </a:r>
            <a:endParaRPr lang="ja-JP" altLang="ja-JP" sz="14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24</a:t>
            </a:fld>
            <a:endParaRPr kumimoji="1" lang="ja-JP" altLang="en-US"/>
          </a:p>
        </p:txBody>
      </p:sp>
    </p:spTree>
    <p:extLst>
      <p:ext uri="{BB962C8B-B14F-4D97-AF65-F5344CB8AC3E}">
        <p14:creationId xmlns:p14="http://schemas.microsoft.com/office/powerpoint/2010/main" val="1872083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hangingPunct="0"/>
            <a:r>
              <a:rPr lang="ja-JP" altLang="en-US" sz="1400" dirty="0" smtClean="0"/>
              <a:t>岩倉東小学校では、</a:t>
            </a:r>
            <a:r>
              <a:rPr lang="ja-JP" altLang="ja-JP" sz="1400" dirty="0" smtClean="0"/>
              <a:t>余命</a:t>
            </a:r>
            <a:r>
              <a:rPr lang="ja-JP" altLang="ja-JP" sz="1400" dirty="0"/>
              <a:t>半年といわれた癌</a:t>
            </a:r>
            <a:r>
              <a:rPr lang="ja-JP" altLang="ja-JP" sz="1400" dirty="0" smtClean="0"/>
              <a:t>から</a:t>
            </a:r>
            <a:r>
              <a:rPr lang="ja-JP" altLang="ja-JP" sz="1400" dirty="0"/>
              <a:t>生還したガンサバイバーの歌手杉浦貴之氏の講演</a:t>
            </a:r>
            <a:r>
              <a:rPr lang="ja-JP" altLang="ja-JP" sz="1400" dirty="0" smtClean="0"/>
              <a:t>を行</a:t>
            </a:r>
            <a:r>
              <a:rPr lang="ja-JP" altLang="en-US" sz="1400" dirty="0" smtClean="0"/>
              <a:t>いまし</a:t>
            </a:r>
            <a:r>
              <a:rPr lang="ja-JP" altLang="ja-JP" sz="1400" dirty="0" smtClean="0"/>
              <a:t>た</a:t>
            </a:r>
            <a:r>
              <a:rPr lang="ja-JP" altLang="ja-JP" sz="1400" dirty="0"/>
              <a:t>。杉浦さんを支えたホノルルマラソンの映像</a:t>
            </a:r>
            <a:r>
              <a:rPr lang="ja-JP" altLang="ja-JP" sz="1400" dirty="0" smtClean="0"/>
              <a:t>や</a:t>
            </a:r>
            <a:r>
              <a:rPr lang="ja-JP" altLang="en-US" sz="1400" dirty="0" smtClean="0"/>
              <a:t>、</a:t>
            </a:r>
            <a:r>
              <a:rPr lang="ja-JP" altLang="ja-JP" sz="1400" dirty="0" smtClean="0"/>
              <a:t>「</a:t>
            </a:r>
            <a:r>
              <a:rPr lang="ja-JP" altLang="ja-JP" sz="1400" dirty="0"/>
              <a:t>だいじょうぶだよ」｢うまれる」などの歌から､「</a:t>
            </a:r>
            <a:r>
              <a:rPr lang="ja-JP" altLang="ja-JP" sz="1400" dirty="0" smtClean="0"/>
              <a:t>誰も</a:t>
            </a:r>
            <a:r>
              <a:rPr lang="ja-JP" altLang="ja-JP" sz="1400" dirty="0"/>
              <a:t>が持っている生きる力を引き出す」｢生きている</a:t>
            </a:r>
            <a:r>
              <a:rPr lang="ja-JP" altLang="ja-JP" sz="1400" dirty="0" smtClean="0"/>
              <a:t>だけで</a:t>
            </a:r>
            <a:r>
              <a:rPr lang="ja-JP" altLang="ja-JP" sz="1400" dirty="0"/>
              <a:t>価値がある｣｢夢は叶う｣などのメッセージを</a:t>
            </a:r>
            <a:r>
              <a:rPr lang="ja-JP" altLang="ja-JP" sz="1400" dirty="0" smtClean="0"/>
              <a:t>感じ取る</a:t>
            </a:r>
            <a:r>
              <a:rPr lang="ja-JP" altLang="en-US" sz="1400" dirty="0" smtClean="0"/>
              <a:t>こ</a:t>
            </a:r>
            <a:r>
              <a:rPr lang="ja-JP" altLang="ja-JP" sz="1400" dirty="0" smtClean="0"/>
              <a:t>と</a:t>
            </a:r>
            <a:r>
              <a:rPr lang="ja-JP" altLang="ja-JP" sz="1400" dirty="0"/>
              <a:t>が</a:t>
            </a:r>
            <a:r>
              <a:rPr lang="ja-JP" altLang="ja-JP" sz="1400" dirty="0" smtClean="0"/>
              <a:t>でき</a:t>
            </a:r>
            <a:r>
              <a:rPr lang="ja-JP" altLang="en-US" sz="1400" dirty="0" smtClean="0"/>
              <a:t>まし</a:t>
            </a:r>
            <a:r>
              <a:rPr lang="ja-JP" altLang="ja-JP" sz="1400" dirty="0" smtClean="0"/>
              <a:t>た</a:t>
            </a:r>
            <a:r>
              <a:rPr lang="ja-JP" altLang="ja-JP" sz="1400" dirty="0"/>
              <a:t>。 </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25</a:t>
            </a:fld>
            <a:endParaRPr kumimoji="1" lang="ja-JP" altLang="en-US"/>
          </a:p>
        </p:txBody>
      </p:sp>
    </p:spTree>
    <p:extLst>
      <p:ext uri="{BB962C8B-B14F-4D97-AF65-F5344CB8AC3E}">
        <p14:creationId xmlns:p14="http://schemas.microsoft.com/office/powerpoint/2010/main" val="1872083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２つの中学校では、全盲の歌姫上田若渚さんとがんサバイバーの杉浦貴之さんによるコラボ講演を行いました。若渚さんの歌の才能を見つけ出したきっかけとなったのが杉浦さんとのコンサートだったようで、その後杉浦さんのチームで若渚さんがホノルルマラソンを走るなどの交流を続けてきました。そんな深い関わりのある２人の語りと歌から、</a:t>
            </a:r>
            <a:r>
              <a:rPr lang="ja-JP" altLang="ja-JP" sz="1400" dirty="0"/>
              <a:t> 「ありのままでいいんだよ」｢自分を支えてくれる多くの人々に</a:t>
            </a:r>
            <a:r>
              <a:rPr lang="ja-JP" altLang="ja-JP" sz="1400" dirty="0" smtClean="0"/>
              <a:t>感謝｣</a:t>
            </a:r>
            <a:r>
              <a:rPr lang="ja-JP" altLang="ja-JP" sz="1400" dirty="0"/>
              <a:t>｢人は心の輪っかでつながっている</a:t>
            </a:r>
            <a:r>
              <a:rPr lang="ja-JP" altLang="ja-JP" sz="1400" dirty="0" smtClean="0"/>
              <a:t>｣</a:t>
            </a:r>
            <a:r>
              <a:rPr lang="ja-JP" altLang="ja-JP" sz="1400" dirty="0"/>
              <a:t> 「誰もが持っている生きる力を引き出す」｢生きているだけで価値がある｣｢夢は叶う</a:t>
            </a:r>
            <a:r>
              <a:rPr lang="ja-JP" altLang="ja-JP" sz="1400" dirty="0" smtClean="0"/>
              <a:t>｣</a:t>
            </a:r>
            <a:r>
              <a:rPr lang="ja-JP" altLang="en-US" sz="1400" dirty="0" smtClean="0"/>
              <a:t>など、多くのメッセージを感じ取ることができました。</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26</a:t>
            </a:fld>
            <a:endParaRPr kumimoji="1" lang="ja-JP" altLang="en-US"/>
          </a:p>
        </p:txBody>
      </p:sp>
    </p:spTree>
    <p:extLst>
      <p:ext uri="{BB962C8B-B14F-4D97-AF65-F5344CB8AC3E}">
        <p14:creationId xmlns:p14="http://schemas.microsoft.com/office/powerpoint/2010/main" val="1872083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研究の成果として、次のような点があげられます。</a:t>
            </a:r>
            <a:endParaRPr kumimoji="1" lang="en-US" altLang="ja-JP" sz="1400" dirty="0" smtClean="0"/>
          </a:p>
          <a:p>
            <a:r>
              <a:rPr lang="ja-JP" altLang="en-US" sz="1400" dirty="0" smtClean="0"/>
              <a:t>１　岩倉市子ども条例の学びを通して、子どもたちが持つ権利について知るとともに、互いの権利を守るためにはどんなことが必要かを考える機会となりました。</a:t>
            </a:r>
            <a:endParaRPr lang="en-US" altLang="ja-JP" sz="1400" dirty="0" smtClean="0"/>
          </a:p>
          <a:p>
            <a:r>
              <a:rPr kumimoji="1" lang="ja-JP" altLang="en-US" sz="1400" dirty="0" smtClean="0"/>
              <a:t>２　岩倉市子ども人権会議を通して、市内の子どもたちが人権について学び、考える貴重な機会をもち、自分たちが考えた合い言葉が市内に広がり、自分も仲間もどんな人も大切にする意識が高まってきたと感じています。</a:t>
            </a:r>
            <a:endParaRPr kumimoji="1" lang="en-US" altLang="ja-JP" sz="1400" dirty="0" smtClean="0"/>
          </a:p>
          <a:p>
            <a:r>
              <a:rPr lang="ja-JP" altLang="en-US" sz="1400" dirty="0" smtClean="0"/>
              <a:t>３　大型紙芝居の制作・上演を通して、子どもたちが一から創りあげたものを上演でき、見ている低学年の児童の興味関心が高まり、人権に関して感じ、考える貴重な機会となりました。</a:t>
            </a:r>
            <a:endParaRPr lang="en-US" altLang="ja-JP" sz="1400" dirty="0" smtClean="0"/>
          </a:p>
          <a:p>
            <a:r>
              <a:rPr kumimoji="1" lang="ja-JP" altLang="en-US" sz="1400" dirty="0" smtClean="0"/>
              <a:t>４　市内全小中学校での人権講演会を通して、ハンデを乗り越えている人の生の語りや歌を見聞きすることで、前向きに生きている姿を実感し、自分の生き方や考え方について改めて考える機会となりました。</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28</a:t>
            </a:fld>
            <a:endParaRPr kumimoji="1" lang="ja-JP" altLang="en-US"/>
          </a:p>
        </p:txBody>
      </p:sp>
    </p:spTree>
    <p:extLst>
      <p:ext uri="{BB962C8B-B14F-4D97-AF65-F5344CB8AC3E}">
        <p14:creationId xmlns:p14="http://schemas.microsoft.com/office/powerpoint/2010/main" val="2414962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一方で、課題も見えてきました。様々な取組を、改めて人権尊重の視点から捉え直し、人とのかかわる力を身につけ、自分の良さを見つけ自己肯定感を高めていくこと、他者を尊重し大切にしていくことを、日常の生活場面で生かしていけるような実践的な行動力に結びつけていくことが今後の課題になってくる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29</a:t>
            </a:fld>
            <a:endParaRPr kumimoji="1" lang="ja-JP" altLang="en-US"/>
          </a:p>
        </p:txBody>
      </p:sp>
    </p:spTree>
    <p:extLst>
      <p:ext uri="{BB962C8B-B14F-4D97-AF65-F5344CB8AC3E}">
        <p14:creationId xmlns:p14="http://schemas.microsoft.com/office/powerpoint/2010/main" val="4112288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今後も、岩倉の子どもたちが「自分を大切に」「仲間を大切に」そして「どんな人も大切に」できるよう、学校・家庭・地域が手を携えながら、人権教育を推進していきたいと考えています。</a:t>
            </a:r>
            <a:endParaRPr kumimoji="1" lang="en-US" altLang="ja-JP" sz="1400" dirty="0" smtClean="0"/>
          </a:p>
          <a:p>
            <a:endParaRPr lang="en-US" altLang="ja-JP" sz="1400" smtClean="0"/>
          </a:p>
          <a:p>
            <a:r>
              <a:rPr lang="ja-JP" altLang="en-US" sz="1400" smtClean="0"/>
              <a:t>ご清聴</a:t>
            </a:r>
            <a:r>
              <a:rPr lang="ja-JP" altLang="en-US" sz="1400" dirty="0" smtClean="0"/>
              <a:t>、ありがとうございました。</a:t>
            </a:r>
            <a:endParaRPr lang="en-US" altLang="ja-JP" sz="14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30</a:t>
            </a:fld>
            <a:endParaRPr kumimoji="1" lang="ja-JP" altLang="en-US"/>
          </a:p>
        </p:txBody>
      </p:sp>
    </p:spTree>
    <p:extLst>
      <p:ext uri="{BB962C8B-B14F-4D97-AF65-F5344CB8AC3E}">
        <p14:creationId xmlns:p14="http://schemas.microsoft.com/office/powerpoint/2010/main" val="32051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岩倉市は、愛知県の北西部、濃尾平野のほぼ中央に位置し，面積１０．４７平方キロメートル、人口４万８０００人弱の小さな町です。北から南に五条川が流れ、約１４００本の桜並木は、まちの顔となっています。</a:t>
            </a:r>
            <a:endParaRPr kumimoji="1" lang="en-US" altLang="ja-JP" sz="1400" dirty="0" smtClean="0"/>
          </a:p>
          <a:p>
            <a:r>
              <a:rPr lang="ja-JP" altLang="en-US" sz="1400" dirty="0" smtClean="0"/>
              <a:t>名鉄</a:t>
            </a:r>
            <a:r>
              <a:rPr lang="ja-JP" altLang="en-US" sz="1400" dirty="0"/>
              <a:t>犬山</a:t>
            </a:r>
            <a:r>
              <a:rPr lang="ja-JP" altLang="en-US" sz="1400" dirty="0" smtClean="0"/>
              <a:t>線が通り、名古屋まで特急で１１分と非常に便利な立地であり、愛知県で一番小さなまちですが、駅周辺の都市化の進んだ地域とその周辺の自然豊かな地域との混在するまちです。</a:t>
            </a:r>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3</a:t>
            </a:fld>
            <a:endParaRPr kumimoji="1" lang="ja-JP" altLang="en-US"/>
          </a:p>
        </p:txBody>
      </p:sp>
    </p:spTree>
    <p:extLst>
      <p:ext uri="{BB962C8B-B14F-4D97-AF65-F5344CB8AC3E}">
        <p14:creationId xmlns:p14="http://schemas.microsoft.com/office/powerpoint/2010/main" val="368590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75593" y="4718720"/>
            <a:ext cx="5389563" cy="4441825"/>
          </a:xfrm>
        </p:spPr>
        <p:txBody>
          <a:bodyPr/>
          <a:lstStyle/>
          <a:p>
            <a:r>
              <a:rPr kumimoji="1" lang="ja-JP" altLang="en-US" sz="1400" dirty="0" smtClean="0"/>
              <a:t>五条川の桜並木は、日本さくら百選に選ばれており、毎年４月１日から始まる「岩倉桜祭り」には、多くの人が岩倉を訪れます。</a:t>
            </a:r>
            <a:endParaRPr kumimoji="1" lang="en-US" altLang="ja-JP" sz="1400" dirty="0" smtClean="0"/>
          </a:p>
          <a:p>
            <a:r>
              <a:rPr lang="ja-JP" altLang="en-US" sz="1400" dirty="0" smtClean="0"/>
              <a:t>また、岩倉には３つの山車があり、夏には「山車夏祭り」が行われています。</a:t>
            </a:r>
            <a:endParaRPr lang="en-US" altLang="ja-JP" sz="1400" dirty="0" smtClean="0"/>
          </a:p>
          <a:p>
            <a:r>
              <a:rPr lang="ja-JP" altLang="en-US" sz="1400" dirty="0" smtClean="0"/>
              <a:t>平成２８年には、市政４５周年を迎え、シティプロモーション、岩倉市の宣伝広報の一環として、「いわくらしやすい」を合い言葉にロゴマークも作成され、岩倉市の暮らしやすさをアピールしています。</a:t>
            </a:r>
            <a:endParaRPr kumimoji="1" lang="ja-JP" altLang="en-US" sz="1400" dirty="0"/>
          </a:p>
        </p:txBody>
      </p:sp>
      <p:sp>
        <p:nvSpPr>
          <p:cNvPr id="5" name="スライド番号プレースホルダー 4"/>
          <p:cNvSpPr>
            <a:spLocks noGrp="1"/>
          </p:cNvSpPr>
          <p:nvPr>
            <p:ph type="sldNum" sz="quarter" idx="11"/>
          </p:nvPr>
        </p:nvSpPr>
        <p:spPr/>
        <p:txBody>
          <a:bodyPr/>
          <a:lstStyle/>
          <a:p>
            <a:fld id="{A4E581FC-94B8-4E53-A27D-F722DA1D973F}" type="slidenum">
              <a:rPr kumimoji="1" lang="ja-JP" altLang="en-US" smtClean="0"/>
              <a:t>4</a:t>
            </a:fld>
            <a:endParaRPr kumimoji="1" lang="ja-JP" altLang="en-US"/>
          </a:p>
        </p:txBody>
      </p:sp>
    </p:spTree>
    <p:extLst>
      <p:ext uri="{BB962C8B-B14F-4D97-AF65-F5344CB8AC3E}">
        <p14:creationId xmlns:p14="http://schemas.microsoft.com/office/powerpoint/2010/main" val="229870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岩倉市では、「子どもは未来のまちづくりびと」を基本コンセプトに掲げ、平成１６年度より３か年ごとの継承事業として「岩倉市教育プラン」を実施してきています。</a:t>
            </a:r>
            <a:endParaRPr kumimoji="1" lang="en-US" altLang="ja-JP" sz="1400" dirty="0" smtClean="0"/>
          </a:p>
          <a:p>
            <a:r>
              <a:rPr lang="ja-JP" altLang="en-US" sz="1400" dirty="0" smtClean="0"/>
              <a:t>平成２５年から２８年にかけては＜生きる＞をキーワードに、</a:t>
            </a:r>
            <a:r>
              <a:rPr lang="ja-JP" altLang="ja-JP" sz="1400" dirty="0" smtClean="0"/>
              <a:t>「</a:t>
            </a:r>
            <a:r>
              <a:rPr lang="ja-JP" altLang="ja-JP" sz="1400" dirty="0"/>
              <a:t>子どもの学ぶ力を育てる｣｢教師の教える力を高める｣｢安心と信頼のある学校をつくる」の３つを柱として</a:t>
            </a:r>
            <a:r>
              <a:rPr lang="ja-JP" altLang="ja-JP" sz="1400" dirty="0" smtClean="0"/>
              <a:t>，</a:t>
            </a:r>
            <a:r>
              <a:rPr lang="ja-JP" altLang="ja-JP" sz="1400" dirty="0"/>
              <a:t>岩倉市内７校の小中学校が連携しながら，教育活動に</a:t>
            </a:r>
            <a:r>
              <a:rPr lang="ja-JP" altLang="ja-JP" sz="1400" dirty="0" smtClean="0"/>
              <a:t>取り組んで</a:t>
            </a:r>
            <a:r>
              <a:rPr lang="ja-JP" altLang="en-US" sz="1400" dirty="0" smtClean="0"/>
              <a:t>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5</a:t>
            </a:fld>
            <a:endParaRPr kumimoji="1" lang="ja-JP" altLang="en-US"/>
          </a:p>
        </p:txBody>
      </p:sp>
    </p:spTree>
    <p:extLst>
      <p:ext uri="{BB962C8B-B14F-4D97-AF65-F5344CB8AC3E}">
        <p14:creationId xmlns:p14="http://schemas.microsoft.com/office/powerpoint/2010/main" val="201407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a:t>岩倉市では人権教育の重要性を意識する中で，</a:t>
            </a:r>
            <a:r>
              <a:rPr lang="ja-JP" altLang="ja-JP" sz="1400" dirty="0" smtClean="0"/>
              <a:t>平成</a:t>
            </a:r>
            <a:r>
              <a:rPr lang="ja-JP" altLang="en-US" sz="1400" dirty="0" smtClean="0"/>
              <a:t>２０</a:t>
            </a:r>
            <a:r>
              <a:rPr lang="ja-JP" altLang="ja-JP" sz="1400" dirty="0" smtClean="0"/>
              <a:t>年</a:t>
            </a:r>
            <a:r>
              <a:rPr lang="ja-JP" altLang="ja-JP" sz="1400" dirty="0"/>
              <a:t>に愛知県で３番目となる「岩倉市子ども条例」を制定し，人権意識の啓発に取り組んで</a:t>
            </a:r>
            <a:r>
              <a:rPr lang="ja-JP" altLang="ja-JP" sz="1400" dirty="0" smtClean="0"/>
              <a:t>き</a:t>
            </a:r>
            <a:r>
              <a:rPr lang="ja-JP" altLang="en-US" sz="1400" dirty="0" smtClean="0"/>
              <a:t>ました</a:t>
            </a:r>
            <a:r>
              <a:rPr lang="ja-JP" altLang="ja-JP" sz="1400" dirty="0" smtClean="0"/>
              <a:t>。</a:t>
            </a:r>
            <a:r>
              <a:rPr lang="ja-JP" altLang="ja-JP" sz="1400" dirty="0"/>
              <a:t>条例が制定</a:t>
            </a:r>
            <a:r>
              <a:rPr lang="ja-JP" altLang="ja-JP" sz="1400" dirty="0" smtClean="0"/>
              <a:t>された</a:t>
            </a:r>
            <a:r>
              <a:rPr lang="ja-JP" altLang="en-US" sz="1400" dirty="0" smtClean="0"/>
              <a:t>１１</a:t>
            </a:r>
            <a:r>
              <a:rPr lang="ja-JP" altLang="ja-JP" sz="1400" dirty="0" smtClean="0"/>
              <a:t>月</a:t>
            </a:r>
            <a:r>
              <a:rPr lang="ja-JP" altLang="en-US" sz="1400" dirty="0" smtClean="0"/>
              <a:t>２０</a:t>
            </a:r>
            <a:r>
              <a:rPr lang="ja-JP" altLang="ja-JP" sz="1400" dirty="0" smtClean="0"/>
              <a:t>日</a:t>
            </a:r>
            <a:r>
              <a:rPr lang="ja-JP" altLang="ja-JP" sz="1400" dirty="0"/>
              <a:t>を「岩倉市子ども権利の日」と定め，各小中学校で人権啓発の行事や子どもの権利に関する授業を行って</a:t>
            </a:r>
            <a:r>
              <a:rPr lang="ja-JP" altLang="ja-JP" sz="1400" dirty="0" smtClean="0"/>
              <a:t>い</a:t>
            </a:r>
            <a:r>
              <a:rPr lang="ja-JP" altLang="en-US" sz="1400" dirty="0" smtClean="0"/>
              <a:t>ます</a:t>
            </a:r>
            <a:r>
              <a:rPr lang="ja-JP" altLang="ja-JP" sz="1400" dirty="0" smtClean="0"/>
              <a:t>。</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6</a:t>
            </a:fld>
            <a:endParaRPr kumimoji="1" lang="ja-JP" altLang="en-US"/>
          </a:p>
        </p:txBody>
      </p:sp>
    </p:spTree>
    <p:extLst>
      <p:ext uri="{BB962C8B-B14F-4D97-AF65-F5344CB8AC3E}">
        <p14:creationId xmlns:p14="http://schemas.microsoft.com/office/powerpoint/2010/main" val="74608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smtClean="0"/>
              <a:t>岩倉市子ども条例の前文です。</a:t>
            </a:r>
            <a:endParaRPr lang="en-US" altLang="ja-JP" sz="1400" dirty="0" smtClean="0"/>
          </a:p>
          <a:p>
            <a:r>
              <a:rPr kumimoji="1" lang="ja-JP" altLang="en-US" sz="1400" dirty="0" smtClean="0"/>
              <a:t>「すべての子どもは、未来の社会をつくっていくかけがえのない宝です」からはじまり、「子どもの権利を尊重し、岩倉市が子どもにやさしいまちになることを宣言し、ここに岩倉市子ども条例を定めます」と記し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7</a:t>
            </a:fld>
            <a:endParaRPr kumimoji="1" lang="ja-JP" altLang="en-US"/>
          </a:p>
        </p:txBody>
      </p:sp>
    </p:spTree>
    <p:extLst>
      <p:ext uri="{BB962C8B-B14F-4D97-AF65-F5344CB8AC3E}">
        <p14:creationId xmlns:p14="http://schemas.microsoft.com/office/powerpoint/2010/main" val="400873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子ども条例の中には、子どもには、「生きる権利」「育つ権利」「守られる権利」「参加する権利」があることを示しています。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8</a:t>
            </a:fld>
            <a:endParaRPr kumimoji="1" lang="ja-JP" altLang="en-US"/>
          </a:p>
        </p:txBody>
      </p:sp>
    </p:spTree>
    <p:extLst>
      <p:ext uri="{BB962C8B-B14F-4D97-AF65-F5344CB8AC3E}">
        <p14:creationId xmlns:p14="http://schemas.microsoft.com/office/powerpoint/2010/main" val="157717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smtClean="0"/>
              <a:t>また、子どもたちに保障されている権利とともに、地域社会と大人たちが果たすべき役割についても、記されています。</a:t>
            </a:r>
            <a:endParaRPr kumimoji="1" lang="ja-JP" altLang="en-US" sz="1400" dirty="0"/>
          </a:p>
        </p:txBody>
      </p:sp>
      <p:sp>
        <p:nvSpPr>
          <p:cNvPr id="4" name="スライド番号プレースホルダー 3"/>
          <p:cNvSpPr>
            <a:spLocks noGrp="1"/>
          </p:cNvSpPr>
          <p:nvPr>
            <p:ph type="sldNum" sz="quarter" idx="10"/>
          </p:nvPr>
        </p:nvSpPr>
        <p:spPr/>
        <p:txBody>
          <a:bodyPr/>
          <a:lstStyle/>
          <a:p>
            <a:fld id="{A4E581FC-94B8-4E53-A27D-F722DA1D973F}" type="slidenum">
              <a:rPr kumimoji="1" lang="ja-JP" altLang="en-US" smtClean="0"/>
              <a:t>9</a:t>
            </a:fld>
            <a:endParaRPr kumimoji="1" lang="ja-JP" altLang="en-US"/>
          </a:p>
        </p:txBody>
      </p:sp>
    </p:spTree>
    <p:extLst>
      <p:ext uri="{BB962C8B-B14F-4D97-AF65-F5344CB8AC3E}">
        <p14:creationId xmlns:p14="http://schemas.microsoft.com/office/powerpoint/2010/main" val="88999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2017/8/24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125289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2017/8/24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173259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2017/8/24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287424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2017/8/24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401880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2017/8/24</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57451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2017/8/24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1072405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2017/8/24</a:t>
            </a:r>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298949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2017/8/24</a:t>
            </a:r>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37104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2017/8/24</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244679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2017/8/24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61474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2017/8/24</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1295569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2017/8/24</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3AFF5-D2F2-4DE9-A6B7-BC80515D112F}" type="slidenum">
              <a:rPr kumimoji="1" lang="ja-JP" altLang="en-US" smtClean="0"/>
              <a:t>‹#›</a:t>
            </a:fld>
            <a:endParaRPr kumimoji="1" lang="ja-JP" altLang="en-US"/>
          </a:p>
        </p:txBody>
      </p:sp>
    </p:spTree>
    <p:extLst>
      <p:ext uri="{BB962C8B-B14F-4D97-AF65-F5344CB8AC3E}">
        <p14:creationId xmlns:p14="http://schemas.microsoft.com/office/powerpoint/2010/main" val="26598558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06main\teachers\旧KOUMUサーバデータ\岩倉市小中学校人権教育研究会\岩倉市研究紀要26\紀要表紙絵.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899069"/>
            <a:ext cx="7488832" cy="3834187"/>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noFill/>
          </a:ln>
        </p:spPr>
      </p:pic>
      <p:sp>
        <p:nvSpPr>
          <p:cNvPr id="6" name="テキスト ボックス 5"/>
          <p:cNvSpPr txBox="1"/>
          <p:nvPr/>
        </p:nvSpPr>
        <p:spPr>
          <a:xfrm>
            <a:off x="3131840" y="5796553"/>
            <a:ext cx="5472608" cy="523220"/>
          </a:xfrm>
          <a:prstGeom prst="rect">
            <a:avLst/>
          </a:prstGeom>
          <a:noFill/>
        </p:spPr>
        <p:txBody>
          <a:bodyPr wrap="square" rtlCol="0">
            <a:spAutoFit/>
          </a:bodyPr>
          <a:lstStyle/>
          <a:p>
            <a:r>
              <a:rPr lang="ja-JP" altLang="en-US" sz="2800" dirty="0" smtClean="0">
                <a:latin typeface="AR P丸ゴシック体E" panose="020F0900000000000000" pitchFamily="50" charset="-128"/>
                <a:ea typeface="AR P丸ゴシック体E" panose="020F0900000000000000" pitchFamily="50" charset="-128"/>
              </a:rPr>
              <a:t>岩倉市</a:t>
            </a:r>
            <a:r>
              <a:rPr lang="ja-JP" altLang="en-US" sz="2800" dirty="0">
                <a:latin typeface="AR P丸ゴシック体E" panose="020F0900000000000000" pitchFamily="50" charset="-128"/>
                <a:ea typeface="AR P丸ゴシック体E" panose="020F0900000000000000" pitchFamily="50" charset="-128"/>
              </a:rPr>
              <a:t>小中学校人権教育</a:t>
            </a:r>
            <a:r>
              <a:rPr lang="ja-JP" altLang="en-US" sz="2800" dirty="0" smtClean="0">
                <a:latin typeface="AR P丸ゴシック体E" panose="020F0900000000000000" pitchFamily="50" charset="-128"/>
                <a:ea typeface="AR P丸ゴシック体E" panose="020F0900000000000000" pitchFamily="50" charset="-128"/>
              </a:rPr>
              <a:t>研究会</a:t>
            </a:r>
            <a:endParaRPr kumimoji="1" lang="ja-JP" altLang="en-US" sz="2800" dirty="0">
              <a:latin typeface="AR P丸ゴシック体E" panose="020F0900000000000000" pitchFamily="50" charset="-128"/>
              <a:ea typeface="AR P丸ゴシック体E" panose="020F0900000000000000" pitchFamily="50" charset="-128"/>
            </a:endParaRPr>
          </a:p>
        </p:txBody>
      </p:sp>
      <p:sp>
        <p:nvSpPr>
          <p:cNvPr id="4" name="タイトル 3"/>
          <p:cNvSpPr>
            <a:spLocks noGrp="1"/>
          </p:cNvSpPr>
          <p:nvPr>
            <p:ph type="ctrTitle"/>
          </p:nvPr>
        </p:nvSpPr>
        <p:spPr>
          <a:xfrm>
            <a:off x="234189" y="1052736"/>
            <a:ext cx="8496944" cy="936104"/>
          </a:xfrm>
        </p:spPr>
        <p:txBody>
          <a:bodyPr>
            <a:normAutofit/>
          </a:bodyPr>
          <a:lstStyle/>
          <a:p>
            <a:r>
              <a:rPr kumimoji="1" lang="ja-JP" altLang="en-US" b="1" dirty="0" smtClean="0">
                <a:solidFill>
                  <a:schemeClr val="tx1"/>
                </a:solidFill>
                <a:latin typeface="AR P丸ゴシック体E" panose="020F0900000000000000" pitchFamily="50" charset="-128"/>
                <a:ea typeface="AR P丸ゴシック体E" panose="020F0900000000000000" pitchFamily="50" charset="-128"/>
              </a:rPr>
              <a:t>岩倉市における人権教育の取組</a:t>
            </a:r>
            <a:endParaRPr kumimoji="1" lang="ja-JP" altLang="en-US" b="1" dirty="0">
              <a:solidFill>
                <a:schemeClr val="tx1"/>
              </a:solidFill>
              <a:latin typeface="AR P丸ゴシック体E" panose="020F0900000000000000" pitchFamily="50" charset="-128"/>
              <a:ea typeface="AR P丸ゴシック体E" panose="020F0900000000000000" pitchFamily="50" charset="-128"/>
            </a:endParaRPr>
          </a:p>
        </p:txBody>
      </p:sp>
      <p:sp>
        <p:nvSpPr>
          <p:cNvPr id="2" name="テキスト ボックス 1"/>
          <p:cNvSpPr txBox="1"/>
          <p:nvPr/>
        </p:nvSpPr>
        <p:spPr>
          <a:xfrm>
            <a:off x="251520" y="375047"/>
            <a:ext cx="7560840" cy="461665"/>
          </a:xfrm>
          <a:prstGeom prst="rect">
            <a:avLst/>
          </a:prstGeom>
          <a:noFill/>
        </p:spPr>
        <p:txBody>
          <a:bodyPr wrap="square" rtlCol="0">
            <a:spAutoFit/>
          </a:bodyPr>
          <a:lstStyle/>
          <a:p>
            <a:r>
              <a:rPr kumimoji="1" lang="ja-JP" altLang="en-US" sz="2400" b="1" dirty="0" smtClean="0">
                <a:latin typeface="HG丸ｺﾞｼｯｸM-PRO" panose="020F0600000000000000" pitchFamily="50" charset="-128"/>
                <a:ea typeface="HG丸ｺﾞｼｯｸM-PRO" panose="020F0600000000000000" pitchFamily="50" charset="-128"/>
              </a:rPr>
              <a:t>平成２９年度人権教育指導者研修会（中央研修会）</a:t>
            </a:r>
            <a:endParaRPr kumimoji="1" lang="ja-JP" altLang="en-US" sz="24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18894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62" y="188640"/>
            <a:ext cx="8892034"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3441576" y="5229200"/>
            <a:ext cx="2786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1115616" y="5445224"/>
            <a:ext cx="28083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15616" y="5861536"/>
            <a:ext cx="340285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角丸四角形吹き出し 5"/>
          <p:cNvSpPr/>
          <p:nvPr/>
        </p:nvSpPr>
        <p:spPr>
          <a:xfrm>
            <a:off x="249897" y="2996952"/>
            <a:ext cx="8786599" cy="1224136"/>
          </a:xfrm>
          <a:prstGeom prst="wedgeRoundRectCallout">
            <a:avLst>
              <a:gd name="adj1" fmla="val -33393"/>
              <a:gd name="adj2" fmla="val 7462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dirty="0" smtClean="0">
                <a:solidFill>
                  <a:schemeClr val="tx1"/>
                </a:solidFill>
                <a:latin typeface="AR P丸ゴシック体E" panose="020F0900000000000000" pitchFamily="50" charset="-128"/>
                <a:ea typeface="AR P丸ゴシック体E" panose="020F0900000000000000" pitchFamily="50" charset="-128"/>
              </a:rPr>
              <a:t>○ 自分の権利が尊重されるのと同様に他の人の権利を尊重しましょう</a:t>
            </a:r>
            <a:r>
              <a:rPr lang="ja-JP" altLang="en-US" sz="2200" dirty="0" smtClean="0">
                <a:solidFill>
                  <a:schemeClr val="tx1"/>
                </a:solidFill>
                <a:latin typeface="AR P丸ゴシック体E" panose="020F0900000000000000" pitchFamily="50" charset="-128"/>
                <a:ea typeface="AR P丸ゴシック体E" panose="020F0900000000000000" pitchFamily="50" charset="-128"/>
              </a:rPr>
              <a:t>。</a:t>
            </a:r>
            <a:endParaRPr lang="en-US" altLang="ja-JP" sz="2200" dirty="0" smtClean="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200" dirty="0" smtClean="0">
                <a:solidFill>
                  <a:schemeClr val="tx1"/>
                </a:solidFill>
                <a:latin typeface="AR P丸ゴシック体E" panose="020F0900000000000000" pitchFamily="50" charset="-128"/>
                <a:ea typeface="AR P丸ゴシック体E" panose="020F0900000000000000" pitchFamily="50" charset="-128"/>
              </a:rPr>
              <a:t>○ 他</a:t>
            </a:r>
            <a:r>
              <a:rPr kumimoji="1" lang="ja-JP" altLang="en-US" sz="2200" dirty="0">
                <a:solidFill>
                  <a:schemeClr val="tx1"/>
                </a:solidFill>
                <a:latin typeface="AR P丸ゴシック体E" panose="020F0900000000000000" pitchFamily="50" charset="-128"/>
                <a:ea typeface="AR P丸ゴシック体E" panose="020F0900000000000000" pitchFamily="50" charset="-128"/>
              </a:rPr>
              <a:t>の</a:t>
            </a:r>
            <a:r>
              <a:rPr kumimoji="1" lang="ja-JP" altLang="en-US" sz="2200" dirty="0" smtClean="0">
                <a:solidFill>
                  <a:schemeClr val="tx1"/>
                </a:solidFill>
                <a:latin typeface="AR P丸ゴシック体E" panose="020F0900000000000000" pitchFamily="50" charset="-128"/>
                <a:ea typeface="AR P丸ゴシック体E" panose="020F0900000000000000" pitchFamily="50" charset="-128"/>
              </a:rPr>
              <a:t>人がいじめ、暴力など、権利を侵害されそうなときに、見て見ぬ　</a:t>
            </a:r>
            <a:endParaRPr kumimoji="1" lang="en-US" altLang="ja-JP" sz="2200" dirty="0" smtClean="0">
              <a:solidFill>
                <a:schemeClr val="tx1"/>
              </a:solidFill>
              <a:latin typeface="AR P丸ゴシック体E" panose="020F0900000000000000" pitchFamily="50" charset="-128"/>
              <a:ea typeface="AR P丸ゴシック体E" panose="020F0900000000000000" pitchFamily="50" charset="-128"/>
            </a:endParaRPr>
          </a:p>
          <a:p>
            <a:r>
              <a:rPr lang="ja-JP" altLang="en-US" sz="2200" dirty="0">
                <a:solidFill>
                  <a:schemeClr val="tx1"/>
                </a:solidFill>
                <a:latin typeface="AR P丸ゴシック体E" panose="020F0900000000000000" pitchFamily="50" charset="-128"/>
                <a:ea typeface="AR P丸ゴシック体E" panose="020F0900000000000000" pitchFamily="50" charset="-128"/>
              </a:rPr>
              <a:t>　</a:t>
            </a:r>
            <a:r>
              <a:rPr lang="ja-JP" altLang="en-US" sz="2200" dirty="0" smtClean="0">
                <a:solidFill>
                  <a:schemeClr val="tx1"/>
                </a:solidFill>
                <a:latin typeface="AR P丸ゴシック体E" panose="020F0900000000000000" pitchFamily="50" charset="-128"/>
                <a:ea typeface="AR P丸ゴシック体E" panose="020F0900000000000000" pitchFamily="50" charset="-128"/>
              </a:rPr>
              <a:t> </a:t>
            </a:r>
            <a:r>
              <a:rPr kumimoji="1" lang="ja-JP" altLang="en-US" sz="2200" dirty="0" smtClean="0">
                <a:solidFill>
                  <a:schemeClr val="tx1"/>
                </a:solidFill>
                <a:latin typeface="AR P丸ゴシック体E" panose="020F0900000000000000" pitchFamily="50" charset="-128"/>
                <a:ea typeface="AR P丸ゴシック体E" panose="020F0900000000000000" pitchFamily="50" charset="-128"/>
              </a:rPr>
              <a:t>ふりをしないようにしましょう。</a:t>
            </a:r>
            <a:endParaRPr kumimoji="1" lang="ja-JP" altLang="en-US" sz="2200" dirty="0">
              <a:solidFill>
                <a:schemeClr val="tx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177053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8856984"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467544" y="4509120"/>
            <a:ext cx="8064896" cy="1015663"/>
          </a:xfrm>
          <a:prstGeom prst="rect">
            <a:avLst/>
          </a:prstGeom>
          <a:solidFill>
            <a:srgbClr val="FFFF00"/>
          </a:solidFill>
        </p:spPr>
        <p:txBody>
          <a:bodyPr wrap="square" rtlCol="0">
            <a:spAutoFit/>
          </a:bodyPr>
          <a:lstStyle/>
          <a:p>
            <a:pPr algn="ctr"/>
            <a:r>
              <a:rPr kumimoji="1" lang="ja-JP" altLang="en-US" sz="3200" b="1" dirty="0" smtClean="0"/>
              <a:t>１１月２０日は、「岩倉市子ども権利の日」。</a:t>
            </a:r>
            <a:endParaRPr kumimoji="1" lang="en-US" altLang="ja-JP" sz="3200" b="1" dirty="0" smtClean="0"/>
          </a:p>
          <a:p>
            <a:r>
              <a:rPr kumimoji="1" lang="ja-JP" altLang="en-US" sz="2800" b="1" dirty="0" smtClean="0"/>
              <a:t>その日を含む１週間は、子どもの権利を考える週間。</a:t>
            </a:r>
            <a:endParaRPr kumimoji="1" lang="ja-JP" altLang="en-US" sz="2800" b="1" dirty="0"/>
          </a:p>
        </p:txBody>
      </p:sp>
      <p:cxnSp>
        <p:nvCxnSpPr>
          <p:cNvPr id="4" name="直線コネクタ 3"/>
          <p:cNvCxnSpPr/>
          <p:nvPr/>
        </p:nvCxnSpPr>
        <p:spPr>
          <a:xfrm>
            <a:off x="755576" y="5016951"/>
            <a:ext cx="74168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053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864096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043608" y="3933056"/>
            <a:ext cx="698477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819505" y="4221088"/>
            <a:ext cx="72088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835968" y="4509120"/>
            <a:ext cx="431209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819505" y="4725144"/>
            <a:ext cx="4401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角丸四角形吹き出し 7"/>
          <p:cNvSpPr/>
          <p:nvPr/>
        </p:nvSpPr>
        <p:spPr>
          <a:xfrm>
            <a:off x="539552" y="844982"/>
            <a:ext cx="7848872" cy="1863937"/>
          </a:xfrm>
          <a:prstGeom prst="wedgeRoundRectCallout">
            <a:avLst>
              <a:gd name="adj1" fmla="val -30783"/>
              <a:gd name="adj2" fmla="val 6161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600" dirty="0" smtClean="0">
                <a:solidFill>
                  <a:schemeClr val="tx1"/>
                </a:solidFill>
                <a:latin typeface="AR P丸ゴシック体E" panose="020F0900000000000000" pitchFamily="50" charset="-128"/>
                <a:ea typeface="AR P丸ゴシック体E" panose="020F0900000000000000" pitchFamily="50" charset="-128"/>
              </a:rPr>
              <a:t>「 誰かにひどいことを言われていませんか？ 」</a:t>
            </a:r>
            <a:endParaRPr kumimoji="1" lang="en-US" altLang="ja-JP" sz="2600" dirty="0" smtClean="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00" dirty="0" smtClean="0">
                <a:solidFill>
                  <a:schemeClr val="tx1"/>
                </a:solidFill>
                <a:latin typeface="AR P丸ゴシック体E" panose="020F0900000000000000" pitchFamily="50" charset="-128"/>
                <a:ea typeface="AR P丸ゴシック体E" panose="020F0900000000000000" pitchFamily="50" charset="-128"/>
              </a:rPr>
              <a:t>「 他の子の悪口を言っていませんか？ 」</a:t>
            </a:r>
            <a:endParaRPr kumimoji="1" lang="en-US" altLang="ja-JP" sz="2600" dirty="0" smtClean="0">
              <a:solidFill>
                <a:schemeClr val="tx1"/>
              </a:solidFill>
              <a:latin typeface="AR P丸ゴシック体E" panose="020F0900000000000000" pitchFamily="50" charset="-128"/>
              <a:ea typeface="AR P丸ゴシック体E" panose="020F0900000000000000" pitchFamily="50" charset="-128"/>
            </a:endParaRPr>
          </a:p>
          <a:p>
            <a:r>
              <a:rPr kumimoji="1" lang="ja-JP" altLang="en-US" sz="2600" dirty="0" smtClean="0">
                <a:solidFill>
                  <a:schemeClr val="tx1"/>
                </a:solidFill>
                <a:latin typeface="AR P丸ゴシック体E" panose="020F0900000000000000" pitchFamily="50" charset="-128"/>
                <a:ea typeface="AR P丸ゴシック体E" panose="020F0900000000000000" pitchFamily="50" charset="-128"/>
              </a:rPr>
              <a:t>「 他の子をたたいたことはありませんか？ 」</a:t>
            </a:r>
            <a:endParaRPr kumimoji="1" lang="en-US" altLang="ja-JP" sz="2600" dirty="0" smtClean="0">
              <a:solidFill>
                <a:schemeClr val="tx1"/>
              </a:solidFill>
              <a:latin typeface="AR P丸ゴシック体E" panose="020F0900000000000000" pitchFamily="50" charset="-128"/>
              <a:ea typeface="AR P丸ゴシック体E" panose="020F0900000000000000" pitchFamily="50" charset="-128"/>
            </a:endParaRPr>
          </a:p>
          <a:p>
            <a:r>
              <a:rPr lang="ja-JP" altLang="en-US" sz="2600" dirty="0" smtClean="0">
                <a:solidFill>
                  <a:schemeClr val="tx1"/>
                </a:solidFill>
                <a:latin typeface="AR P丸ゴシック体E" panose="020F0900000000000000" pitchFamily="50" charset="-128"/>
                <a:ea typeface="AR P丸ゴシック体E" panose="020F0900000000000000" pitchFamily="50" charset="-128"/>
              </a:rPr>
              <a:t>「 誰かを仲間はずれにしたことはありませんか？ 」</a:t>
            </a:r>
            <a:endParaRPr kumimoji="1" lang="ja-JP" altLang="en-US" sz="2600" dirty="0">
              <a:solidFill>
                <a:schemeClr val="tx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683883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720080"/>
          </a:xfrm>
        </p:spPr>
        <p:txBody>
          <a:bodyPr/>
          <a:lstStyle/>
          <a:p>
            <a:pPr algn="l"/>
            <a:r>
              <a:rPr kumimoji="1" lang="ja-JP" altLang="en-US" sz="3200" b="1" dirty="0" smtClean="0">
                <a:solidFill>
                  <a:schemeClr val="tx1"/>
                </a:solidFill>
                <a:latin typeface="HG丸ｺﾞｼｯｸM-PRO" panose="020F0600000000000000" pitchFamily="50" charset="-128"/>
                <a:ea typeface="HG丸ｺﾞｼｯｸM-PRO" panose="020F0600000000000000" pitchFamily="50" charset="-128"/>
              </a:rPr>
              <a:t>２　岩倉市子ども人権会議の開催</a:t>
            </a:r>
            <a:endParaRPr kumimoji="1" lang="ja-JP" altLang="en-US" sz="28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395536" y="908720"/>
            <a:ext cx="8352928" cy="5324535"/>
          </a:xfrm>
          <a:prstGeom prst="rect">
            <a:avLst/>
          </a:prstGeom>
          <a:noFill/>
        </p:spPr>
        <p:txBody>
          <a:bodyPr wrap="square" rtlCol="0">
            <a:spAutoFit/>
          </a:bodyPr>
          <a:lstStyle/>
          <a:p>
            <a:r>
              <a:rPr kumimoji="1" lang="en-US" altLang="ja-JP" sz="2800" b="1" dirty="0" smtClean="0">
                <a:latin typeface="HG丸ｺﾞｼｯｸM-PRO" panose="020F0600000000000000" pitchFamily="50" charset="-128"/>
                <a:ea typeface="HG丸ｺﾞｼｯｸM-PRO" panose="020F0600000000000000" pitchFamily="50" charset="-128"/>
              </a:rPr>
              <a:t>(1)</a:t>
            </a:r>
            <a:r>
              <a:rPr kumimoji="1" lang="ja-JP" altLang="en-US" sz="2800" b="1" dirty="0" smtClean="0">
                <a:latin typeface="HG丸ｺﾞｼｯｸM-PRO" panose="020F0600000000000000" pitchFamily="50" charset="-128"/>
                <a:ea typeface="HG丸ｺﾞｼｯｸM-PRO" panose="020F0600000000000000" pitchFamily="50" charset="-128"/>
              </a:rPr>
              <a:t>　目　的</a:t>
            </a:r>
            <a:r>
              <a:rPr lang="ja-JP" altLang="ja-JP" sz="2400" dirty="0">
                <a:latin typeface="HG丸ｺﾞｼｯｸM-PRO" panose="020F0600000000000000" pitchFamily="50" charset="-128"/>
                <a:ea typeface="HG丸ｺﾞｼｯｸM-PRO" panose="020F0600000000000000" pitchFamily="50" charset="-128"/>
              </a:rPr>
              <a:t>　　</a:t>
            </a:r>
          </a:p>
          <a:p>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ア</a:t>
            </a:r>
            <a:r>
              <a:rPr lang="ja-JP" altLang="ja-JP" sz="2400" dirty="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人権</a:t>
            </a:r>
            <a:r>
              <a:rPr lang="ja-JP" altLang="ja-JP" sz="2400" dirty="0">
                <a:latin typeface="HG丸ｺﾞｼｯｸM-PRO" panose="020F0600000000000000" pitchFamily="50" charset="-128"/>
                <a:ea typeface="HG丸ｺﾞｼｯｸM-PRO" panose="020F0600000000000000" pitchFamily="50" charset="-128"/>
              </a:rPr>
              <a:t>に関する学習および話し合いの機会をもつ。</a:t>
            </a:r>
          </a:p>
          <a:p>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イ</a:t>
            </a:r>
            <a:r>
              <a:rPr lang="ja-JP" altLang="ja-JP" sz="2400" dirty="0">
                <a:latin typeface="HG丸ｺﾞｼｯｸM-PRO" panose="020F0600000000000000" pitchFamily="50" charset="-128"/>
                <a:ea typeface="HG丸ｺﾞｼｯｸM-PRO" panose="020F0600000000000000" pitchFamily="50" charset="-128"/>
              </a:rPr>
              <a:t>　人権尊重の活動に関して</a:t>
            </a:r>
            <a:r>
              <a:rPr lang="ja-JP" altLang="ja-JP" sz="2400" dirty="0" smtClean="0">
                <a:latin typeface="HG丸ｺﾞｼｯｸM-PRO" panose="020F0600000000000000" pitchFamily="50" charset="-128"/>
                <a:ea typeface="HG丸ｺﾞｼｯｸM-PRO" panose="020F0600000000000000" pitchFamily="50" charset="-128"/>
              </a:rPr>
              <a:t>，子ども</a:t>
            </a:r>
            <a:r>
              <a:rPr lang="ja-JP" altLang="ja-JP" sz="2400" dirty="0">
                <a:latin typeface="HG丸ｺﾞｼｯｸM-PRO" panose="020F0600000000000000" pitchFamily="50" charset="-128"/>
                <a:ea typeface="HG丸ｺﾞｼｯｸM-PRO" panose="020F0600000000000000" pitchFamily="50" charset="-128"/>
              </a:rPr>
              <a:t>たち自身の手で</a:t>
            </a:r>
            <a:r>
              <a:rPr lang="ja-JP" altLang="ja-JP" sz="2400" dirty="0" smtClean="0">
                <a:latin typeface="HG丸ｺﾞｼｯｸM-PRO" panose="020F0600000000000000" pitchFamily="50" charset="-128"/>
                <a:ea typeface="HG丸ｺﾞｼｯｸM-PRO" panose="020F0600000000000000" pitchFamily="50" charset="-128"/>
              </a:rPr>
              <a:t>で</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きる</a:t>
            </a:r>
            <a:r>
              <a:rPr lang="ja-JP" altLang="ja-JP" sz="2400" dirty="0">
                <a:latin typeface="HG丸ｺﾞｼｯｸM-PRO" panose="020F0600000000000000" pitchFamily="50" charset="-128"/>
                <a:ea typeface="HG丸ｺﾞｼｯｸM-PRO" panose="020F0600000000000000" pitchFamily="50" charset="-128"/>
              </a:rPr>
              <a:t>範囲で，できることを検討</a:t>
            </a:r>
            <a:r>
              <a:rPr lang="ja-JP" altLang="ja-JP" sz="2400" dirty="0" smtClean="0">
                <a:latin typeface="HG丸ｺﾞｼｯｸM-PRO" panose="020F0600000000000000" pitchFamily="50" charset="-128"/>
                <a:ea typeface="HG丸ｺﾞｼｯｸM-PRO" panose="020F0600000000000000" pitchFamily="50" charset="-128"/>
              </a:rPr>
              <a:t>する。</a:t>
            </a:r>
            <a:endParaRPr lang="ja-JP" altLang="ja-JP" sz="2400" dirty="0">
              <a:latin typeface="HG丸ｺﾞｼｯｸM-PRO" panose="020F0600000000000000" pitchFamily="50" charset="-128"/>
              <a:ea typeface="HG丸ｺﾞｼｯｸM-PRO" panose="020F0600000000000000" pitchFamily="50" charset="-128"/>
            </a:endParaRPr>
          </a:p>
          <a:p>
            <a:endParaRPr lang="en-US" altLang="ja-JP" sz="2000" b="1" dirty="0" smtClean="0">
              <a:latin typeface="HG丸ｺﾞｼｯｸM-PRO" panose="020F0600000000000000" pitchFamily="50" charset="-128"/>
              <a:ea typeface="HG丸ｺﾞｼｯｸM-PRO" panose="020F0600000000000000" pitchFamily="50" charset="-128"/>
            </a:endParaRPr>
          </a:p>
          <a:p>
            <a:r>
              <a:rPr lang="en-US" altLang="ja-JP" sz="2800" b="1" dirty="0" smtClean="0">
                <a:latin typeface="HG丸ｺﾞｼｯｸM-PRO" panose="020F0600000000000000" pitchFamily="50" charset="-128"/>
                <a:ea typeface="HG丸ｺﾞｼｯｸM-PRO" panose="020F0600000000000000" pitchFamily="50" charset="-128"/>
              </a:rPr>
              <a:t>(2)</a:t>
            </a:r>
            <a:r>
              <a:rPr lang="ja-JP" altLang="en-US" sz="2800" b="1" dirty="0" smtClean="0">
                <a:latin typeface="HG丸ｺﾞｼｯｸM-PRO" panose="020F0600000000000000" pitchFamily="50" charset="-128"/>
                <a:ea typeface="HG丸ｺﾞｼｯｸM-PRO" panose="020F0600000000000000" pitchFamily="50" charset="-128"/>
              </a:rPr>
              <a:t>　日　時</a:t>
            </a:r>
            <a:r>
              <a:rPr lang="ja-JP" altLang="en-US" sz="2800" dirty="0" smtClean="0">
                <a:latin typeface="HG丸ｺﾞｼｯｸM-PRO" panose="020F0600000000000000" pitchFamily="50" charset="-128"/>
                <a:ea typeface="HG丸ｺﾞｼｯｸM-PRO" panose="020F0600000000000000" pitchFamily="50" charset="-128"/>
              </a:rPr>
              <a:t>　　夏休みの全校出校日の午後</a:t>
            </a:r>
            <a:endParaRPr lang="ja-JP" altLang="ja-JP" sz="2800" dirty="0">
              <a:latin typeface="HG丸ｺﾞｼｯｸM-PRO" panose="020F0600000000000000" pitchFamily="50" charset="-128"/>
              <a:ea typeface="HG丸ｺﾞｼｯｸM-PRO" panose="020F0600000000000000" pitchFamily="50" charset="-128"/>
            </a:endParaRPr>
          </a:p>
          <a:p>
            <a:endParaRPr lang="en-US" altLang="ja-JP" sz="2000" dirty="0" smtClean="0">
              <a:latin typeface="HG丸ｺﾞｼｯｸM-PRO" panose="020F0600000000000000" pitchFamily="50" charset="-128"/>
              <a:ea typeface="HG丸ｺﾞｼｯｸM-PRO" panose="020F0600000000000000" pitchFamily="50" charset="-128"/>
            </a:endParaRPr>
          </a:p>
          <a:p>
            <a:r>
              <a:rPr lang="en-US" altLang="ja-JP" sz="2800" b="1" dirty="0" smtClean="0">
                <a:latin typeface="HG丸ｺﾞｼｯｸM-PRO" panose="020F0600000000000000" pitchFamily="50" charset="-128"/>
                <a:ea typeface="HG丸ｺﾞｼｯｸM-PRO" panose="020F0600000000000000" pitchFamily="50" charset="-128"/>
              </a:rPr>
              <a:t>(3)</a:t>
            </a:r>
            <a:r>
              <a:rPr lang="ja-JP" altLang="en-US" sz="2800" b="1" dirty="0" smtClean="0">
                <a:latin typeface="HG丸ｺﾞｼｯｸM-PRO" panose="020F0600000000000000" pitchFamily="50" charset="-128"/>
                <a:ea typeface="HG丸ｺﾞｼｯｸM-PRO" panose="020F0600000000000000" pitchFamily="50" charset="-128"/>
              </a:rPr>
              <a:t>　</a:t>
            </a:r>
            <a:r>
              <a:rPr lang="ja-JP" altLang="ja-JP" sz="2800" b="1" dirty="0" smtClean="0">
                <a:latin typeface="HG丸ｺﾞｼｯｸM-PRO" panose="020F0600000000000000" pitchFamily="50" charset="-128"/>
                <a:ea typeface="HG丸ｺﾞｼｯｸM-PRO" panose="020F0600000000000000" pitchFamily="50" charset="-128"/>
              </a:rPr>
              <a:t>会</a:t>
            </a:r>
            <a:r>
              <a:rPr lang="ja-JP" altLang="ja-JP" sz="2800" b="1" dirty="0">
                <a:latin typeface="HG丸ｺﾞｼｯｸM-PRO" panose="020F0600000000000000" pitchFamily="50" charset="-128"/>
                <a:ea typeface="HG丸ｺﾞｼｯｸM-PRO" panose="020F0600000000000000" pitchFamily="50" charset="-128"/>
              </a:rPr>
              <a:t>　場　　</a:t>
            </a:r>
            <a:r>
              <a:rPr lang="ja-JP" altLang="ja-JP" sz="2800" dirty="0" smtClean="0">
                <a:latin typeface="HG丸ｺﾞｼｯｸM-PRO" panose="020F0600000000000000" pitchFamily="50" charset="-128"/>
                <a:ea typeface="HG丸ｺﾞｼｯｸM-PRO" panose="020F0600000000000000" pitchFamily="50" charset="-128"/>
              </a:rPr>
              <a:t>岩倉市役所</a:t>
            </a:r>
            <a:endParaRPr lang="ja-JP" altLang="ja-JP" sz="2800" dirty="0">
              <a:latin typeface="HG丸ｺﾞｼｯｸM-PRO" panose="020F0600000000000000" pitchFamily="50" charset="-128"/>
              <a:ea typeface="HG丸ｺﾞｼｯｸM-PRO" panose="020F0600000000000000" pitchFamily="50" charset="-128"/>
            </a:endParaRPr>
          </a:p>
          <a:p>
            <a:endParaRPr lang="en-US" altLang="ja-JP" sz="2000" b="1" dirty="0" smtClean="0">
              <a:latin typeface="HG丸ｺﾞｼｯｸM-PRO" panose="020F0600000000000000" pitchFamily="50" charset="-128"/>
              <a:ea typeface="HG丸ｺﾞｼｯｸM-PRO" panose="020F0600000000000000" pitchFamily="50" charset="-128"/>
            </a:endParaRPr>
          </a:p>
          <a:p>
            <a:r>
              <a:rPr lang="en-US" altLang="ja-JP" sz="2800" b="1" dirty="0" smtClean="0">
                <a:latin typeface="HG丸ｺﾞｼｯｸM-PRO" panose="020F0600000000000000" pitchFamily="50" charset="-128"/>
                <a:ea typeface="HG丸ｺﾞｼｯｸM-PRO" panose="020F0600000000000000" pitchFamily="50" charset="-128"/>
              </a:rPr>
              <a:t>(4)</a:t>
            </a:r>
            <a:r>
              <a:rPr lang="ja-JP" altLang="ja-JP" sz="2800" b="1" dirty="0">
                <a:latin typeface="HG丸ｺﾞｼｯｸM-PRO" panose="020F0600000000000000" pitchFamily="50" charset="-128"/>
                <a:ea typeface="HG丸ｺﾞｼｯｸM-PRO" panose="020F0600000000000000" pitchFamily="50" charset="-128"/>
              </a:rPr>
              <a:t>　参加者</a:t>
            </a:r>
            <a:r>
              <a:rPr lang="ja-JP" altLang="ja-JP" sz="2400" b="1" dirty="0">
                <a:latin typeface="HG丸ｺﾞｼｯｸM-PRO" panose="020F0600000000000000" pitchFamily="50" charset="-128"/>
                <a:ea typeface="HG丸ｺﾞｼｯｸM-PRO" panose="020F0600000000000000" pitchFamily="50" charset="-128"/>
              </a:rPr>
              <a:t>　</a:t>
            </a:r>
          </a:p>
          <a:p>
            <a:r>
              <a:rPr lang="ja-JP" altLang="en-US" sz="2400" b="1"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　市内小中学校の児童会・生徒会代表児童</a:t>
            </a:r>
            <a:r>
              <a:rPr lang="ja-JP" altLang="ja-JP" sz="2400" dirty="0" smtClean="0">
                <a:latin typeface="HG丸ｺﾞｼｯｸM-PRO" panose="020F0600000000000000" pitchFamily="50" charset="-128"/>
                <a:ea typeface="HG丸ｺﾞｼｯｸM-PRO" panose="020F0600000000000000" pitchFamily="50" charset="-128"/>
              </a:rPr>
              <a:t>生徒</a:t>
            </a:r>
            <a:r>
              <a:rPr lang="ja-JP" altLang="en-US" sz="2400" dirty="0" smtClean="0">
                <a:latin typeface="HG丸ｺﾞｼｯｸM-PRO" panose="020F0600000000000000" pitchFamily="50" charset="-128"/>
                <a:ea typeface="HG丸ｺﾞｼｯｸM-PRO" panose="020F0600000000000000" pitchFamily="50" charset="-128"/>
              </a:rPr>
              <a:t>各</a:t>
            </a:r>
            <a:r>
              <a:rPr lang="en-US" altLang="ja-JP" sz="2400" dirty="0" smtClean="0">
                <a:latin typeface="HG丸ｺﾞｼｯｸM-PRO" panose="020F0600000000000000" pitchFamily="50" charset="-128"/>
                <a:ea typeface="HG丸ｺﾞｼｯｸM-PRO" panose="020F0600000000000000" pitchFamily="50" charset="-128"/>
              </a:rPr>
              <a:t>2</a:t>
            </a:r>
            <a:r>
              <a:rPr lang="ja-JP" altLang="en-US" sz="2400" dirty="0" smtClean="0">
                <a:latin typeface="HG丸ｺﾞｼｯｸM-PRO" panose="020F0600000000000000" pitchFamily="50" charset="-128"/>
                <a:ea typeface="HG丸ｺﾞｼｯｸM-PRO" panose="020F0600000000000000" pitchFamily="50" charset="-128"/>
              </a:rPr>
              <a:t>名</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　市内各学校の人権</a:t>
            </a:r>
            <a:r>
              <a:rPr lang="ja-JP" altLang="ja-JP" sz="2400" dirty="0" smtClean="0">
                <a:latin typeface="HG丸ｺﾞｼｯｸM-PRO" panose="020F0600000000000000" pitchFamily="50" charset="-128"/>
                <a:ea typeface="HG丸ｺﾞｼｯｸM-PRO" panose="020F0600000000000000" pitchFamily="50" charset="-128"/>
              </a:rPr>
              <a:t>担当者</a:t>
            </a:r>
            <a:r>
              <a:rPr lang="en-US" altLang="ja-JP" sz="2400" dirty="0" smtClean="0">
                <a:latin typeface="HG丸ｺﾞｼｯｸM-PRO" panose="020F0600000000000000" pitchFamily="50" charset="-128"/>
                <a:ea typeface="HG丸ｺﾞｼｯｸM-PRO" panose="020F0600000000000000" pitchFamily="50" charset="-128"/>
              </a:rPr>
              <a:t>1</a:t>
            </a:r>
            <a:r>
              <a:rPr lang="ja-JP" altLang="en-US" sz="2400" dirty="0" smtClean="0">
                <a:latin typeface="HG丸ｺﾞｼｯｸM-PRO" panose="020F0600000000000000" pitchFamily="50" charset="-128"/>
                <a:ea typeface="HG丸ｺﾞｼｯｸM-PRO" panose="020F0600000000000000" pitchFamily="50" charset="-128"/>
              </a:rPr>
              <a:t>名</a:t>
            </a:r>
            <a:r>
              <a:rPr lang="ja-JP" altLang="ja-JP" sz="2400" dirty="0">
                <a:latin typeface="HG丸ｺﾞｼｯｸM-PRO" panose="020F0600000000000000" pitchFamily="50" charset="-128"/>
                <a:ea typeface="HG丸ｺﾞｼｯｸM-PRO" panose="020F0600000000000000" pitchFamily="50" charset="-128"/>
              </a:rPr>
              <a:t>　</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a:t>
            </a:r>
            <a:r>
              <a:rPr lang="ja-JP" altLang="ja-JP" sz="2400" dirty="0">
                <a:latin typeface="HG丸ｺﾞｼｯｸM-PRO" panose="020F0600000000000000" pitchFamily="50" charset="-128"/>
                <a:ea typeface="HG丸ｺﾞｼｯｸM-PRO" panose="020F0600000000000000" pitchFamily="50" charset="-128"/>
              </a:rPr>
              <a:t>　岩倉市人権擁護委員，岩倉市教育</a:t>
            </a:r>
            <a:r>
              <a:rPr lang="ja-JP" altLang="ja-JP" sz="2400" dirty="0" smtClean="0">
                <a:latin typeface="HG丸ｺﾞｼｯｸM-PRO" panose="020F0600000000000000" pitchFamily="50" charset="-128"/>
                <a:ea typeface="HG丸ｺﾞｼｯｸM-PRO" panose="020F0600000000000000" pitchFamily="50" charset="-128"/>
              </a:rPr>
              <a:t>委員会</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岩倉市</a:t>
            </a:r>
            <a:r>
              <a:rPr lang="ja-JP" altLang="ja-JP" sz="2400" dirty="0">
                <a:latin typeface="HG丸ｺﾞｼｯｸM-PRO" panose="020F0600000000000000" pitchFamily="50" charset="-128"/>
                <a:ea typeface="HG丸ｺﾞｼｯｸM-PRO" panose="020F0600000000000000" pitchFamily="50" charset="-128"/>
              </a:rPr>
              <a:t>人権教育研究会</a:t>
            </a:r>
            <a:r>
              <a:rPr lang="ja-JP" altLang="ja-JP" sz="2400" dirty="0" smtClean="0">
                <a:latin typeface="HG丸ｺﾞｼｯｸM-PRO" panose="020F0600000000000000" pitchFamily="50" charset="-128"/>
                <a:ea typeface="HG丸ｺﾞｼｯｸM-PRO" panose="020F0600000000000000" pitchFamily="50" charset="-128"/>
              </a:rPr>
              <a:t>事務局</a:t>
            </a:r>
            <a:r>
              <a:rPr lang="ja-JP" altLang="en-US" sz="2400" dirty="0" smtClean="0">
                <a:latin typeface="HG丸ｺﾞｼｯｸM-PRO" panose="020F0600000000000000" pitchFamily="50" charset="-128"/>
                <a:ea typeface="HG丸ｺﾞｼｯｸM-PRO" panose="020F0600000000000000" pitchFamily="50" charset="-128"/>
              </a:rPr>
              <a:t>　</a:t>
            </a:r>
            <a:r>
              <a:rPr lang="ja-JP" altLang="ja-JP" sz="2400" dirty="0" smtClean="0">
                <a:latin typeface="HG丸ｺﾞｼｯｸM-PRO" panose="020F0600000000000000" pitchFamily="50" charset="-128"/>
                <a:ea typeface="HG丸ｺﾞｼｯｸM-PRO" panose="020F0600000000000000" pitchFamily="50" charset="-128"/>
              </a:rPr>
              <a:t>ほか</a:t>
            </a:r>
            <a:endParaRPr kumimoji="1" lang="ja-JP" altLang="en-US" sz="2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17206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188640"/>
            <a:ext cx="8208912" cy="954107"/>
          </a:xfrm>
          <a:prstGeom prst="rect">
            <a:avLst/>
          </a:prstGeom>
          <a:noFill/>
        </p:spPr>
        <p:txBody>
          <a:bodyPr wrap="square" rtlCol="0">
            <a:spAutoFit/>
          </a:bodyPr>
          <a:lstStyle/>
          <a:p>
            <a:r>
              <a:rPr kumimoji="1" lang="en-US" altLang="ja-JP" sz="2800" b="1" dirty="0" smtClean="0">
                <a:latin typeface="HG丸ｺﾞｼｯｸM-PRO" panose="020F0600000000000000" pitchFamily="50" charset="-128"/>
                <a:ea typeface="HG丸ｺﾞｼｯｸM-PRO" panose="020F0600000000000000" pitchFamily="50" charset="-128"/>
              </a:rPr>
              <a:t>(5)</a:t>
            </a:r>
            <a:r>
              <a:rPr kumimoji="1" lang="ja-JP" altLang="en-US" sz="2800" b="1" dirty="0" smtClean="0">
                <a:latin typeface="HG丸ｺﾞｼｯｸM-PRO" panose="020F0600000000000000" pitchFamily="50" charset="-128"/>
                <a:ea typeface="HG丸ｺﾞｼｯｸM-PRO" panose="020F0600000000000000" pitchFamily="50" charset="-128"/>
              </a:rPr>
              <a:t>　内容</a:t>
            </a:r>
            <a:endParaRPr kumimoji="1" lang="en-US" altLang="ja-JP" sz="2800" b="1" dirty="0" smtClean="0">
              <a:latin typeface="HG丸ｺﾞｼｯｸM-PRO" panose="020F0600000000000000" pitchFamily="50" charset="-128"/>
              <a:ea typeface="HG丸ｺﾞｼｯｸM-PRO" panose="020F0600000000000000" pitchFamily="50" charset="-128"/>
            </a:endParaRPr>
          </a:p>
          <a:p>
            <a:r>
              <a:rPr lang="ja-JP" altLang="en-US" sz="2800" b="1" dirty="0">
                <a:latin typeface="HG丸ｺﾞｼｯｸM-PRO" panose="020F0600000000000000" pitchFamily="50" charset="-128"/>
                <a:ea typeface="HG丸ｺﾞｼｯｸM-PRO" panose="020F0600000000000000" pitchFamily="50" charset="-128"/>
              </a:rPr>
              <a:t>　</a:t>
            </a:r>
            <a:r>
              <a:rPr lang="ja-JP" altLang="en-US" sz="2800" b="1" dirty="0" smtClean="0">
                <a:latin typeface="HG丸ｺﾞｼｯｸM-PRO" panose="020F0600000000000000" pitchFamily="50" charset="-128"/>
                <a:ea typeface="HG丸ｺﾞｼｯｸM-PRO" panose="020F0600000000000000" pitchFamily="50" charset="-128"/>
              </a:rPr>
              <a:t>ア　人権に関する学習会</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4098" name="Picture 2" descr="\\06main\teachers\旧KOUMUサーバデータ\岩倉市小中学校人権教育研究会\Ｈ２８\人権報告写真28\子ども人権会議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145652"/>
            <a:ext cx="4464496" cy="266772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06main\teachers\旧KOUMUサーバデータ\岩倉市小中学校人権教育研究会\Ｈ２７\子ども人権会議7.31\子ども人権会議7.31\DSCN79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85" y="1196752"/>
            <a:ext cx="4384399" cy="28768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06main\teachers\旧KOUMUサーバデータ\岩倉市小中学校人権教育研究会\Ｈ２８\子ども人権会議8.1\子ども人権会議8.1\DSC_0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134" y="1196752"/>
            <a:ext cx="4408354" cy="285126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87152" y="4263617"/>
            <a:ext cx="4456856" cy="2308324"/>
          </a:xfrm>
          <a:prstGeom prst="rect">
            <a:avLst/>
          </a:prstGeom>
          <a:noFill/>
        </p:spPr>
        <p:txBody>
          <a:bodyPr wrap="square" rtlCol="0">
            <a:spAutoFit/>
          </a:bodyPr>
          <a:lstStyle/>
          <a:p>
            <a:r>
              <a:rPr kumimoji="1" lang="ja-JP" altLang="en-US" sz="2400" dirty="0" smtClean="0">
                <a:latin typeface="HG丸ｺﾞｼｯｸM-PRO" panose="020F0600000000000000" pitchFamily="50" charset="-128"/>
                <a:ea typeface="HG丸ｺﾞｼｯｸM-PRO" panose="020F0600000000000000" pitchFamily="50" charset="-128"/>
              </a:rPr>
              <a:t>岩倉市人権擁護委員</a:t>
            </a:r>
            <a:endParaRPr kumimoji="1" lang="en-US" altLang="ja-JP" sz="2400" dirty="0" smtClean="0">
              <a:latin typeface="HG丸ｺﾞｼｯｸM-PRO" panose="020F0600000000000000" pitchFamily="50" charset="-128"/>
              <a:ea typeface="HG丸ｺﾞｼｯｸM-PRO" panose="020F0600000000000000" pitchFamily="50" charset="-128"/>
            </a:endParaRPr>
          </a:p>
          <a:p>
            <a:r>
              <a:rPr kumimoji="1" lang="ja-JP" altLang="en-US" sz="2400" dirty="0" smtClean="0">
                <a:latin typeface="HG丸ｺﾞｼｯｸM-PRO" panose="020F0600000000000000" pitchFamily="50" charset="-128"/>
                <a:ea typeface="HG丸ｺﾞｼｯｸM-PRO" panose="020F0600000000000000" pitchFamily="50" charset="-128"/>
              </a:rPr>
              <a:t>Ｈ２７　　鵜飼　洋子　氏</a:t>
            </a:r>
            <a:endParaRPr kumimoji="1" lang="en-US" altLang="ja-JP" sz="2400" dirty="0" smtClean="0">
              <a:latin typeface="HG丸ｺﾞｼｯｸM-PRO" panose="020F0600000000000000" pitchFamily="50" charset="-128"/>
              <a:ea typeface="HG丸ｺﾞｼｯｸM-PRO" panose="020F0600000000000000" pitchFamily="50" charset="-128"/>
            </a:endParaRPr>
          </a:p>
          <a:p>
            <a:r>
              <a:rPr kumimoji="1" lang="ja-JP" altLang="en-US" sz="2400" dirty="0" smtClean="0">
                <a:latin typeface="HG丸ｺﾞｼｯｸM-PRO" panose="020F0600000000000000" pitchFamily="50" charset="-128"/>
                <a:ea typeface="HG丸ｺﾞｼｯｸM-PRO" panose="020F0600000000000000" pitchFamily="50" charset="-128"/>
              </a:rPr>
              <a:t>Ｈ２８　　大野　代志子氏</a:t>
            </a:r>
            <a:endParaRPr kumimoji="1" lang="en-US" altLang="ja-JP" sz="2400" dirty="0" smtClean="0">
              <a:latin typeface="HG丸ｺﾞｼｯｸM-PRO" panose="020F0600000000000000" pitchFamily="50" charset="-128"/>
              <a:ea typeface="HG丸ｺﾞｼｯｸM-PRO" panose="020F0600000000000000" pitchFamily="50" charset="-128"/>
            </a:endParaRPr>
          </a:p>
          <a:p>
            <a:endParaRPr kumimoji="1" lang="en-US" altLang="ja-JP" sz="16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「人権を守るため</a:t>
            </a:r>
            <a:r>
              <a:rPr lang="ja-JP" altLang="en-US" sz="2800" dirty="0" smtClean="0">
                <a:latin typeface="HG丸ｺﾞｼｯｸM-PRO" panose="020F0600000000000000" pitchFamily="50" charset="-128"/>
                <a:ea typeface="HG丸ｺﾞｼｯｸM-PRO" panose="020F0600000000000000" pitchFamily="50" charset="-128"/>
              </a:rPr>
              <a:t>に</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私たち</a:t>
            </a:r>
            <a:r>
              <a:rPr lang="ja-JP" altLang="en-US" sz="2800" dirty="0">
                <a:latin typeface="HG丸ｺﾞｼｯｸM-PRO" panose="020F0600000000000000" pitchFamily="50" charset="-128"/>
                <a:ea typeface="HG丸ｺﾞｼｯｸM-PRO" panose="020F0600000000000000" pitchFamily="50" charset="-128"/>
              </a:rPr>
              <a:t>のできること</a:t>
            </a:r>
            <a:r>
              <a:rPr lang="ja-JP" altLang="en-US" sz="2800" dirty="0" smtClean="0">
                <a:latin typeface="HG丸ｺﾞｼｯｸM-PRO" panose="020F0600000000000000" pitchFamily="50" charset="-128"/>
                <a:ea typeface="HG丸ｺﾞｼｯｸM-PRO" panose="020F0600000000000000" pitchFamily="50" charset="-128"/>
              </a:rPr>
              <a:t>」</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93498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60648"/>
            <a:ext cx="8208912" cy="954107"/>
          </a:xfrm>
          <a:prstGeom prst="rect">
            <a:avLst/>
          </a:prstGeom>
          <a:noFill/>
        </p:spPr>
        <p:txBody>
          <a:bodyPr wrap="square" rtlCol="0">
            <a:spAutoFit/>
          </a:bodyPr>
          <a:lstStyle/>
          <a:p>
            <a:r>
              <a:rPr kumimoji="1" lang="en-US" altLang="ja-JP" sz="2800" b="1" dirty="0" smtClean="0">
                <a:latin typeface="HG丸ｺﾞｼｯｸM-PRO" panose="020F0600000000000000" pitchFamily="50" charset="-128"/>
                <a:ea typeface="HG丸ｺﾞｼｯｸM-PRO" panose="020F0600000000000000" pitchFamily="50" charset="-128"/>
              </a:rPr>
              <a:t>(5)</a:t>
            </a:r>
            <a:r>
              <a:rPr kumimoji="1" lang="ja-JP" altLang="en-US" sz="2800" b="1" dirty="0" smtClean="0">
                <a:latin typeface="HG丸ｺﾞｼｯｸM-PRO" panose="020F0600000000000000" pitchFamily="50" charset="-128"/>
                <a:ea typeface="HG丸ｺﾞｼｯｸM-PRO" panose="020F0600000000000000" pitchFamily="50" charset="-128"/>
              </a:rPr>
              <a:t>　内容</a:t>
            </a:r>
            <a:endParaRPr kumimoji="1" lang="en-US" altLang="ja-JP" sz="2800" b="1" dirty="0" smtClean="0">
              <a:latin typeface="HG丸ｺﾞｼｯｸM-PRO" panose="020F0600000000000000" pitchFamily="50" charset="-128"/>
              <a:ea typeface="HG丸ｺﾞｼｯｸM-PRO" panose="020F0600000000000000" pitchFamily="50" charset="-128"/>
            </a:endParaRPr>
          </a:p>
          <a:p>
            <a:r>
              <a:rPr lang="ja-JP" altLang="en-US" sz="2800" b="1" dirty="0">
                <a:latin typeface="HG丸ｺﾞｼｯｸM-PRO" panose="020F0600000000000000" pitchFamily="50" charset="-128"/>
                <a:ea typeface="HG丸ｺﾞｼｯｸM-PRO" panose="020F0600000000000000" pitchFamily="50" charset="-128"/>
              </a:rPr>
              <a:t>　</a:t>
            </a:r>
            <a:r>
              <a:rPr lang="ja-JP" altLang="en-US" sz="2800" b="1" dirty="0" smtClean="0">
                <a:latin typeface="HG丸ｺﾞｼｯｸM-PRO" panose="020F0600000000000000" pitchFamily="50" charset="-128"/>
                <a:ea typeface="HG丸ｺﾞｼｯｸM-PRO" panose="020F0600000000000000" pitchFamily="50" charset="-128"/>
              </a:rPr>
              <a:t>イ　各学校の人権尊重の取組（情報交換）</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5122" name="Picture 2" descr="\\06main\teachers\旧KOUMUサーバデータ\岩倉市小中学校人権教育研究会\Ｈ２７\子ども人権会議7.31\子ども人権会議7.31\DSCN79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68760"/>
            <a:ext cx="4320480" cy="258737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06main\teachers\旧KOUMUサーバデータ\岩倉市小中学校人権教育研究会\Ｈ２８\人権報告写真28\子ども人権会議２.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9864" y="4036503"/>
            <a:ext cx="4526632" cy="27768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06main\teachers\旧KOUMUサーバデータ\岩倉市小中学校人権教育研究会\Ｈ２８\子ども人権会議8.1\子ども人権会議8.1\DSC_00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005064"/>
            <a:ext cx="4320480" cy="276264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06main\teachers\旧KOUMUサーバデータ\岩倉市小中学校人権教育研究会\Ｈ２８\子ども人権会議8.1\子ども人権会議8.1\DSC_00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9863" y="1286167"/>
            <a:ext cx="4382617" cy="256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182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60648"/>
            <a:ext cx="8208912" cy="954107"/>
          </a:xfrm>
          <a:prstGeom prst="rect">
            <a:avLst/>
          </a:prstGeom>
          <a:noFill/>
        </p:spPr>
        <p:txBody>
          <a:bodyPr wrap="square" rtlCol="0">
            <a:spAutoFit/>
          </a:bodyPr>
          <a:lstStyle/>
          <a:p>
            <a:r>
              <a:rPr kumimoji="1" lang="en-US" altLang="ja-JP" sz="2800" b="1" dirty="0" smtClean="0">
                <a:latin typeface="HG丸ｺﾞｼｯｸM-PRO" panose="020F0600000000000000" pitchFamily="50" charset="-128"/>
                <a:ea typeface="HG丸ｺﾞｼｯｸM-PRO" panose="020F0600000000000000" pitchFamily="50" charset="-128"/>
              </a:rPr>
              <a:t>(5)</a:t>
            </a:r>
            <a:r>
              <a:rPr kumimoji="1" lang="ja-JP" altLang="en-US" sz="2800" b="1" dirty="0" smtClean="0">
                <a:latin typeface="HG丸ｺﾞｼｯｸM-PRO" panose="020F0600000000000000" pitchFamily="50" charset="-128"/>
                <a:ea typeface="HG丸ｺﾞｼｯｸM-PRO" panose="020F0600000000000000" pitchFamily="50" charset="-128"/>
              </a:rPr>
              <a:t>　内容</a:t>
            </a:r>
            <a:endParaRPr kumimoji="1" lang="en-US" altLang="ja-JP" sz="2800" b="1" dirty="0" smtClean="0">
              <a:latin typeface="HG丸ｺﾞｼｯｸM-PRO" panose="020F0600000000000000" pitchFamily="50" charset="-128"/>
              <a:ea typeface="HG丸ｺﾞｼｯｸM-PRO" panose="020F0600000000000000" pitchFamily="50" charset="-128"/>
            </a:endParaRPr>
          </a:p>
          <a:p>
            <a:r>
              <a:rPr lang="ja-JP" altLang="en-US" sz="2800" b="1" dirty="0">
                <a:latin typeface="HG丸ｺﾞｼｯｸM-PRO" panose="020F0600000000000000" pitchFamily="50" charset="-128"/>
                <a:ea typeface="HG丸ｺﾞｼｯｸM-PRO" panose="020F0600000000000000" pitchFamily="50" charset="-128"/>
              </a:rPr>
              <a:t>　</a:t>
            </a:r>
            <a:r>
              <a:rPr lang="ja-JP" altLang="en-US" sz="2800" b="1" dirty="0" smtClean="0">
                <a:latin typeface="HG丸ｺﾞｼｯｸM-PRO" panose="020F0600000000000000" pitchFamily="50" charset="-128"/>
                <a:ea typeface="HG丸ｺﾞｼｯｸM-PRO" panose="020F0600000000000000" pitchFamily="50" charset="-128"/>
              </a:rPr>
              <a:t>ウ　岩倉市子ども人権合い言葉の検討・採択</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6146" name="Picture 2" descr="\\06main\teachers\旧KOUMUサーバデータ\岩倉市小中学校人権教育研究会\Ｈ２７\子ども人権会議7.31\子ども人権会議7.31\DSCN7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861048"/>
            <a:ext cx="4254188" cy="288618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06main\teachers\旧KOUMUサーバデータ\岩倉市小中学校人権教育研究会\Ｈ２８\子ども人権会議8.1\子ども人権会議8.1\DSC_0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873403"/>
            <a:ext cx="4452656" cy="29066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06main\teachers\旧KOUMUサーバデータ\岩倉市小中学校人権教育研究会\Ｈ２８\子ども人権会議8.1\子ども人権会議8.1\DSC_00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245060"/>
            <a:ext cx="4452656" cy="25649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06main\teachers\旧KOUMUサーバデータ\岩倉市小中学校人権教育研究会\Ｈ２８\子ども人権会議8.1\子ども人権会議8.1\DSC_00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7" y="1270420"/>
            <a:ext cx="4254189" cy="253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23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8640959"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descr="\\06main\teachers\旧KOUMUサーバデータ\個人フォルダ\02教頭\厳選スクールイラスト集\⑩動物・植物・乗物\②植物・花\Kosumosu.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4581128"/>
            <a:ext cx="914400" cy="914400"/>
          </a:xfrm>
          <a:prstGeom prst="rect">
            <a:avLst/>
          </a:prstGeom>
          <a:noFill/>
          <a:ln>
            <a:noFill/>
          </a:ln>
        </p:spPr>
      </p:pic>
    </p:spTree>
    <p:extLst>
      <p:ext uri="{BB962C8B-B14F-4D97-AF65-F5344CB8AC3E}">
        <p14:creationId xmlns:p14="http://schemas.microsoft.com/office/powerpoint/2010/main" val="3088003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374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23528" y="116632"/>
            <a:ext cx="8229600" cy="72008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b="1" dirty="0" smtClean="0">
                <a:latin typeface="HG丸ｺﾞｼｯｸM-PRO" panose="020F0600000000000000" pitchFamily="50" charset="-128"/>
                <a:ea typeface="HG丸ｺﾞｼｯｸM-PRO" panose="020F0600000000000000" pitchFamily="50" charset="-128"/>
              </a:rPr>
              <a:t>３　大型紙芝居の制作</a:t>
            </a:r>
            <a:endParaRPr lang="ja-JP" altLang="en-US" sz="2800" b="1" dirty="0">
              <a:latin typeface="HG丸ｺﾞｼｯｸM-PRO" panose="020F0600000000000000" pitchFamily="50" charset="-128"/>
              <a:ea typeface="HG丸ｺﾞｼｯｸM-PRO" panose="020F0600000000000000" pitchFamily="50" charset="-128"/>
            </a:endParaRPr>
          </a:p>
        </p:txBody>
      </p:sp>
      <p:pic>
        <p:nvPicPr>
          <p:cNvPr id="1026" name="Picture 2" descr="\\06main\teachers\旧KOUMUサーバデータ\岩倉市小中学校人権教育研究会\Ｈ２８\人権報告写真28\大型紙芝居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64704"/>
            <a:ext cx="453650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06main\teachers\旧KOUMUサーバデータ\岩倉市小中学校人権教育研究会\Ｈ２８\人権報告写真28\大型紙芝居２.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669" y="3861048"/>
            <a:ext cx="48528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6main\teachers\旧KOUMUサーバデータ\岩倉市小中学校人権教育研究会\Ｈ２８\人権報告写真28\大型紙芝居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3" y="764704"/>
            <a:ext cx="3714603" cy="28728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06main\teachers\旧KOUMUサーバデータ\岩倉市小中学校人権教育研究会\Ｈ２８\人権報告写真28\大型紙芝居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796" y="4024887"/>
            <a:ext cx="3790132" cy="264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116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71600" y="692696"/>
            <a:ext cx="7056784" cy="5509200"/>
          </a:xfrm>
          <a:prstGeom prst="rect">
            <a:avLst/>
          </a:prstGeom>
          <a:noFill/>
        </p:spPr>
        <p:txBody>
          <a:bodyPr wrap="square" rtlCol="0">
            <a:spAutoFit/>
          </a:bodyPr>
          <a:lstStyle/>
          <a:p>
            <a:r>
              <a:rPr kumimoji="1" lang="ja-JP" altLang="en-US" sz="3200" dirty="0" smtClean="0">
                <a:latin typeface="AR P丸ゴシック体E" panose="020F0900000000000000" pitchFamily="50" charset="-128"/>
                <a:ea typeface="AR P丸ゴシック体E" panose="020F0900000000000000" pitchFamily="50" charset="-128"/>
              </a:rPr>
              <a:t>　</a:t>
            </a:r>
            <a:r>
              <a:rPr kumimoji="1" lang="ja-JP" altLang="en-US" sz="3200" b="1" dirty="0" smtClean="0">
                <a:latin typeface="HG丸ｺﾞｼｯｸM-PRO" panose="020F0600000000000000" pitchFamily="50" charset="-128"/>
                <a:ea typeface="HG丸ｺﾞｼｯｸM-PRO" panose="020F0600000000000000" pitchFamily="50" charset="-128"/>
              </a:rPr>
              <a:t>はじめに</a:t>
            </a:r>
            <a:endParaRPr kumimoji="1" lang="en-US" altLang="ja-JP" sz="3200" b="1" dirty="0" smtClean="0">
              <a:latin typeface="HG丸ｺﾞｼｯｸM-PRO" panose="020F0600000000000000" pitchFamily="50" charset="-128"/>
              <a:ea typeface="HG丸ｺﾞｼｯｸM-PRO" panose="020F0600000000000000" pitchFamily="50" charset="-128"/>
            </a:endParaRPr>
          </a:p>
          <a:p>
            <a:endParaRPr kumimoji="1" lang="en-US" altLang="ja-JP" sz="3200" dirty="0" smtClean="0">
              <a:latin typeface="HG丸ｺﾞｼｯｸM-PRO" panose="020F0600000000000000" pitchFamily="50" charset="-128"/>
              <a:ea typeface="HG丸ｺﾞｼｯｸM-PRO" panose="020F0600000000000000" pitchFamily="50" charset="-128"/>
            </a:endParaRPr>
          </a:p>
          <a:p>
            <a:r>
              <a:rPr kumimoji="1" lang="ja-JP" altLang="en-US" sz="3200" b="1" dirty="0" smtClean="0">
                <a:latin typeface="HG丸ｺﾞｼｯｸM-PRO" panose="020F0600000000000000" pitchFamily="50" charset="-128"/>
                <a:ea typeface="HG丸ｺﾞｼｯｸM-PRO" panose="020F0600000000000000" pitchFamily="50" charset="-128"/>
              </a:rPr>
              <a:t>１　岩倉市</a:t>
            </a:r>
            <a:r>
              <a:rPr lang="ja-JP" altLang="en-US" sz="3200" b="1" dirty="0" smtClean="0">
                <a:latin typeface="HG丸ｺﾞｼｯｸM-PRO" panose="020F0600000000000000" pitchFamily="50" charset="-128"/>
                <a:ea typeface="HG丸ｺﾞｼｯｸM-PRO" panose="020F0600000000000000" pitchFamily="50" charset="-128"/>
              </a:rPr>
              <a:t>子ども条例を学ぶ</a:t>
            </a:r>
            <a:r>
              <a:rPr kumimoji="1" lang="ja-JP" altLang="en-US" sz="3200" dirty="0" smtClean="0">
                <a:latin typeface="HG丸ｺﾞｼｯｸM-PRO" panose="020F0600000000000000" pitchFamily="50" charset="-128"/>
                <a:ea typeface="HG丸ｺﾞｼｯｸM-PRO" panose="020F0600000000000000" pitchFamily="50" charset="-128"/>
              </a:rPr>
              <a:t>　</a:t>
            </a:r>
            <a:endParaRPr kumimoji="1" lang="en-US" altLang="ja-JP" sz="3200" dirty="0" smtClean="0">
              <a:latin typeface="HG丸ｺﾞｼｯｸM-PRO" panose="020F0600000000000000" pitchFamily="50" charset="-128"/>
              <a:ea typeface="HG丸ｺﾞｼｯｸM-PRO" panose="020F0600000000000000" pitchFamily="50" charset="-128"/>
            </a:endParaRPr>
          </a:p>
          <a:p>
            <a:endParaRPr kumimoji="1" lang="en-US" altLang="ja-JP" sz="3200" dirty="0" smtClean="0">
              <a:latin typeface="HG丸ｺﾞｼｯｸM-PRO" panose="020F0600000000000000" pitchFamily="50" charset="-128"/>
              <a:ea typeface="HG丸ｺﾞｼｯｸM-PRO" panose="020F0600000000000000" pitchFamily="50" charset="-128"/>
            </a:endParaRPr>
          </a:p>
          <a:p>
            <a:r>
              <a:rPr kumimoji="1" lang="ja-JP" altLang="en-US" sz="3200" b="1" dirty="0" smtClean="0">
                <a:latin typeface="HG丸ｺﾞｼｯｸM-PRO" panose="020F0600000000000000" pitchFamily="50" charset="-128"/>
                <a:ea typeface="HG丸ｺﾞｼｯｸM-PRO" panose="020F0600000000000000" pitchFamily="50" charset="-128"/>
              </a:rPr>
              <a:t>２　岩倉市子ども人権会議</a:t>
            </a:r>
            <a:endParaRPr kumimoji="1" lang="en-US" altLang="ja-JP" sz="3200" b="1" dirty="0" smtClean="0">
              <a:latin typeface="HG丸ｺﾞｼｯｸM-PRO" panose="020F0600000000000000" pitchFamily="50" charset="-128"/>
              <a:ea typeface="HG丸ｺﾞｼｯｸM-PRO" panose="020F0600000000000000" pitchFamily="50" charset="-128"/>
            </a:endParaRPr>
          </a:p>
          <a:p>
            <a:endParaRPr lang="en-US" altLang="ja-JP" sz="3200" b="1" dirty="0" smtClean="0">
              <a:latin typeface="HG丸ｺﾞｼｯｸM-PRO" panose="020F0600000000000000" pitchFamily="50" charset="-128"/>
              <a:ea typeface="HG丸ｺﾞｼｯｸM-PRO" panose="020F0600000000000000" pitchFamily="50" charset="-128"/>
            </a:endParaRPr>
          </a:p>
          <a:p>
            <a:r>
              <a:rPr lang="ja-JP" altLang="en-US" sz="3200" b="1" dirty="0" smtClean="0">
                <a:latin typeface="HG丸ｺﾞｼｯｸM-PRO" panose="020F0600000000000000" pitchFamily="50" charset="-128"/>
                <a:ea typeface="HG丸ｺﾞｼｯｸM-PRO" panose="020F0600000000000000" pitchFamily="50" charset="-128"/>
              </a:rPr>
              <a:t>３　大型紙芝居の制作・読み聞かせ</a:t>
            </a:r>
            <a:endParaRPr lang="en-US" altLang="ja-JP" sz="3200" b="1" dirty="0" smtClean="0">
              <a:latin typeface="HG丸ｺﾞｼｯｸM-PRO" panose="020F0600000000000000" pitchFamily="50" charset="-128"/>
              <a:ea typeface="HG丸ｺﾞｼｯｸM-PRO" panose="020F0600000000000000" pitchFamily="50" charset="-128"/>
            </a:endParaRPr>
          </a:p>
          <a:p>
            <a:endParaRPr kumimoji="1" lang="en-US" altLang="ja-JP" sz="3200" b="1" dirty="0" smtClean="0">
              <a:latin typeface="HG丸ｺﾞｼｯｸM-PRO" panose="020F0600000000000000" pitchFamily="50" charset="-128"/>
              <a:ea typeface="HG丸ｺﾞｼｯｸM-PRO" panose="020F0600000000000000" pitchFamily="50" charset="-128"/>
            </a:endParaRPr>
          </a:p>
          <a:p>
            <a:r>
              <a:rPr kumimoji="1" lang="ja-JP" altLang="en-US" sz="3200" b="1" dirty="0" smtClean="0">
                <a:latin typeface="HG丸ｺﾞｼｯｸM-PRO" panose="020F0600000000000000" pitchFamily="50" charset="-128"/>
                <a:ea typeface="HG丸ｺﾞｼｯｸM-PRO" panose="020F0600000000000000" pitchFamily="50" charset="-128"/>
              </a:rPr>
              <a:t>４　市内小中学校での人権講演会</a:t>
            </a:r>
            <a:endParaRPr kumimoji="1" lang="en-US" altLang="ja-JP" sz="3200" b="1" dirty="0" smtClean="0">
              <a:latin typeface="HG丸ｺﾞｼｯｸM-PRO" panose="020F0600000000000000" pitchFamily="50" charset="-128"/>
              <a:ea typeface="HG丸ｺﾞｼｯｸM-PRO" panose="020F0600000000000000" pitchFamily="50" charset="-128"/>
            </a:endParaRPr>
          </a:p>
          <a:p>
            <a:endParaRPr lang="en-US" altLang="ja-JP" sz="3200" b="1" dirty="0" smtClean="0">
              <a:latin typeface="HG丸ｺﾞｼｯｸM-PRO" panose="020F0600000000000000" pitchFamily="50" charset="-128"/>
              <a:ea typeface="HG丸ｺﾞｼｯｸM-PRO" panose="020F0600000000000000" pitchFamily="50" charset="-128"/>
            </a:endParaRPr>
          </a:p>
          <a:p>
            <a:r>
              <a:rPr lang="ja-JP" altLang="en-US" sz="3200" b="1" dirty="0" smtClean="0">
                <a:latin typeface="HG丸ｺﾞｼｯｸM-PRO" panose="020F0600000000000000" pitchFamily="50" charset="-128"/>
                <a:ea typeface="HG丸ｺﾞｼｯｸM-PRO" panose="020F0600000000000000" pitchFamily="50" charset="-128"/>
              </a:rPr>
              <a:t>　おわり</a:t>
            </a:r>
            <a:r>
              <a:rPr lang="ja-JP" altLang="en-US" sz="3200" b="1" dirty="0">
                <a:latin typeface="HG丸ｺﾞｼｯｸM-PRO" panose="020F0600000000000000" pitchFamily="50" charset="-128"/>
                <a:ea typeface="HG丸ｺﾞｼｯｸM-PRO" panose="020F0600000000000000" pitchFamily="50" charset="-128"/>
              </a:rPr>
              <a:t>に</a:t>
            </a:r>
            <a:endParaRPr kumimoji="1" lang="ja-JP" altLang="en-US" sz="32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342211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6main\teachers\旧KOUMUサーバデータ\岩倉市小中学校人権教育研究会\Ｈ２８\大型紙芝居作成\大型紙芝居データ\DSC_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37" y="44624"/>
            <a:ext cx="3004795" cy="22083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06main\teachers\旧KOUMUサーバデータ\岩倉市小中学校人権教育研究会\Ｈ２８\大型紙芝居作成\大型紙芝居データ\DSC_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272" y="33919"/>
            <a:ext cx="2951888" cy="2219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6main\teachers\旧KOUMUサーバデータ\岩倉市小中学校人権教育研究会\Ｈ２８\大型紙芝居作成\大型紙芝居データ\DSC_0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4624"/>
            <a:ext cx="2987021" cy="22083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06main\teachers\旧KOUMUサーバデータ\岩倉市小中学校人権教育研究会\Ｈ２８\大型紙芝居作成\大型紙芝居データ\DSC_00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37" y="2318322"/>
            <a:ext cx="3004795" cy="20341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06main\teachers\旧KOUMUサーバデータ\岩倉市小中学校人権教育研究会\Ｈ２８\大型紙芝居作成\大型紙芝居データ\DSC_00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3794" y="2334211"/>
            <a:ext cx="2898366" cy="201822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06main\teachers\旧KOUMUサーバデータ\岩倉市小中学校人権教育研究会\Ｈ２８\大型紙芝居作成\大型紙芝居データ\DSC_002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92" y="4435598"/>
            <a:ext cx="3473813" cy="2324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06main\teachers\旧KOUMUサーバデータ\岩倉市小中学校人権教育研究会\Ｈ２８\大型紙芝居作成\大型紙芝居データ\DSC_002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7268" y="4416778"/>
            <a:ext cx="3561116" cy="234340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06main\teachers\旧KOUMUサーバデータ\岩倉市小中学校人権教育研究会\Ｈ２８\大型紙芝居作成\大型紙芝居データ\DSC_002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4168" y="2334211"/>
            <a:ext cx="2987021" cy="201822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2859408" y="66013"/>
            <a:ext cx="3353616" cy="523220"/>
          </a:xfrm>
          <a:prstGeom prst="rect">
            <a:avLst/>
          </a:prstGeom>
          <a:solidFill>
            <a:schemeClr val="bg1"/>
          </a:solidFill>
        </p:spPr>
        <p:txBody>
          <a:bodyPr wrap="square" rtlCol="0">
            <a:spAutoFit/>
          </a:bodyPr>
          <a:lstStyle/>
          <a:p>
            <a:r>
              <a:rPr kumimoji="1" lang="ja-JP" altLang="en-US" sz="2800" dirty="0" smtClean="0">
                <a:latin typeface="AR P丸ゴシック体E" panose="020F0900000000000000" pitchFamily="50" charset="-128"/>
                <a:ea typeface="AR P丸ゴシック体E" panose="020F0900000000000000" pitchFamily="50" charset="-128"/>
              </a:rPr>
              <a:t>これって</a:t>
            </a:r>
            <a:r>
              <a:rPr kumimoji="1" lang="en-US" altLang="ja-JP" sz="2800" dirty="0" smtClean="0">
                <a:latin typeface="AR P丸ゴシック体E" panose="020F0900000000000000" pitchFamily="50" charset="-128"/>
                <a:ea typeface="AR P丸ゴシック体E" panose="020F0900000000000000" pitchFamily="50" charset="-128"/>
              </a:rPr>
              <a:t>NIPPON</a:t>
            </a:r>
            <a:r>
              <a:rPr kumimoji="1" lang="ja-JP" altLang="en-US" sz="2800" dirty="0" smtClean="0">
                <a:latin typeface="AR P丸ゴシック体E" panose="020F0900000000000000" pitchFamily="50" charset="-128"/>
                <a:ea typeface="AR P丸ゴシック体E" panose="020F0900000000000000" pitchFamily="50" charset="-128"/>
              </a:rPr>
              <a:t>？</a:t>
            </a:r>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578006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6main\teachers\旧KOUMUサーバデータ\岩倉市小中学校人権教育研究会\Ｈ２８\大型紙芝居作成\大型紙芝居データ\DSC_0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74" y="116633"/>
            <a:ext cx="3067434" cy="20418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06main\teachers\旧KOUMUサーバデータ\岩倉市小中学校人権教育研究会\Ｈ２８\大型紙芝居作成\大型紙芝居データ\DSC_0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7926" y="146448"/>
            <a:ext cx="2963328" cy="20120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6main\teachers\旧KOUMUサーバデータ\岩倉市小中学校人権教育研究会\Ｈ２８\大型紙芝居作成\大型紙芝居データ\DSC_00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9110" y="148862"/>
            <a:ext cx="2812753" cy="200961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06main\teachers\旧KOUMUサーバデータ\岩倉市小中学校人権教育研究会\Ｈ２８\大型紙芝居作成\大型紙芝居データ\DSC_00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53" y="2276872"/>
            <a:ext cx="3063354" cy="20719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06main\teachers\旧KOUMUサーバデータ\岩倉市小中学校人権教育研究会\Ｈ２８\大型紙芝居作成\大型紙芝居データ\DSC_00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4141" y="2276872"/>
            <a:ext cx="2768675" cy="207197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06main\teachers\旧KOUMUサーバデータ\岩倉市小中学校人権教育研究会\Ｈ２８\大型紙芝居作成\大型紙芝居データ\DSC_003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8768" y="4431360"/>
            <a:ext cx="3446361" cy="23252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06main\teachers\旧KOUMUサーバデータ\岩倉市小中学校人権教育研究会\Ｈ２８\大型紙芝居作成\大型紙芝居データ\DSC_003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9144" y="4431360"/>
            <a:ext cx="3379240" cy="232524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06main\teachers\旧KOUMUサーバデータ\岩倉市小中学校人権教育研究会\Ｈ２８\大型紙芝居作成\大型紙芝居データ\DSC_00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6511" y="2276872"/>
            <a:ext cx="2954743" cy="211368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38264" y="169476"/>
            <a:ext cx="3353616" cy="523220"/>
          </a:xfrm>
          <a:prstGeom prst="rect">
            <a:avLst/>
          </a:prstGeom>
          <a:solidFill>
            <a:schemeClr val="bg1"/>
          </a:solidFill>
        </p:spPr>
        <p:txBody>
          <a:bodyPr wrap="square" rtlCol="0">
            <a:spAutoFit/>
          </a:bodyPr>
          <a:lstStyle/>
          <a:p>
            <a:r>
              <a:rPr kumimoji="1" lang="ja-JP" altLang="en-US" sz="2800" dirty="0" smtClean="0">
                <a:latin typeface="AR P丸ゴシック体E" panose="020F0900000000000000" pitchFamily="50" charset="-128"/>
                <a:ea typeface="AR P丸ゴシック体E" panose="020F0900000000000000" pitchFamily="50" charset="-128"/>
              </a:rPr>
              <a:t>四つ葉のクローバー</a:t>
            </a:r>
            <a:endParaRPr kumimoji="1" lang="ja-JP" altLang="en-US" sz="28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732428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457200" y="188640"/>
            <a:ext cx="8229600" cy="720080"/>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b="1" dirty="0" smtClean="0">
                <a:latin typeface="HG丸ｺﾞｼｯｸM-PRO" panose="020F0600000000000000" pitchFamily="50" charset="-128"/>
                <a:ea typeface="HG丸ｺﾞｼｯｸM-PRO" panose="020F0600000000000000" pitchFamily="50" charset="-128"/>
              </a:rPr>
              <a:t>３　大型紙芝居の読み聞かせ</a:t>
            </a:r>
            <a:endParaRPr lang="ja-JP" altLang="en-US" sz="2800" b="1" dirty="0">
              <a:latin typeface="HG丸ｺﾞｼｯｸM-PRO" panose="020F0600000000000000" pitchFamily="50" charset="-128"/>
              <a:ea typeface="HG丸ｺﾞｼｯｸM-PRO" panose="020F0600000000000000" pitchFamily="50" charset="-128"/>
            </a:endParaRPr>
          </a:p>
        </p:txBody>
      </p:sp>
      <p:pic>
        <p:nvPicPr>
          <p:cNvPr id="2050" name="Picture 2" descr="\\06main\teachers\旧KOUMUサーバデータ\岩倉市小中学校人権教育研究会\Ｈ２８\人権報告写真28\大型紙芝居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3" y="908721"/>
            <a:ext cx="4752528" cy="30953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06main\teachers\旧KOUMUサーバデータ\岩倉市小中学校人権教育研究会\Ｈ２８\人権報告写真28\大型紙芝居４.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782688"/>
            <a:ext cx="4464496" cy="2886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06main\teachers\旧KOUMUサーバデータ\岩倉市小中学校人権教育研究会\Ｈ２８\大型紙芝居作成\大型紙芝居上演写真\DSC_0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960424"/>
            <a:ext cx="3914576" cy="254058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06main\teachers\旧KOUMUサーバデータ\岩倉市小中学校人権教育研究会\Ｈ２８\大型紙芝居作成\大型紙芝居上演写真\DSC_00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221088"/>
            <a:ext cx="4042792" cy="243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044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229600" cy="648072"/>
          </a:xfrm>
        </p:spPr>
        <p:txBody>
          <a:bodyPr>
            <a:normAutofit/>
          </a:bodyPr>
          <a:lstStyle/>
          <a:p>
            <a:pPr algn="l"/>
            <a:r>
              <a:rPr kumimoji="1" lang="ja-JP" altLang="en-US" sz="3200" b="1" dirty="0" smtClean="0">
                <a:solidFill>
                  <a:schemeClr val="tx1"/>
                </a:solidFill>
                <a:latin typeface="HG丸ｺﾞｼｯｸM-PRO" panose="020F0600000000000000" pitchFamily="50" charset="-128"/>
                <a:ea typeface="HG丸ｺﾞｼｯｸM-PRO" panose="020F0600000000000000" pitchFamily="50" charset="-128"/>
              </a:rPr>
              <a:t>４　市内全小中学校での人権講演会</a:t>
            </a:r>
            <a:endParaRPr kumimoji="1" lang="ja-JP" altLang="en-US" sz="32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395536" y="764704"/>
            <a:ext cx="8352928" cy="1323439"/>
          </a:xfrm>
          <a:prstGeom prst="rect">
            <a:avLst/>
          </a:prstGeom>
          <a:noFill/>
        </p:spPr>
        <p:txBody>
          <a:bodyPr wrap="square" rtlCol="0">
            <a:spAutoFit/>
          </a:bodyPr>
          <a:lstStyle/>
          <a:p>
            <a:r>
              <a:rPr kumimoji="1" lang="en-US" altLang="ja-JP" sz="3200" dirty="0" smtClean="0">
                <a:latin typeface="HG丸ｺﾞｼｯｸM-PRO" panose="020F0600000000000000" pitchFamily="50" charset="-128"/>
                <a:ea typeface="HG丸ｺﾞｼｯｸM-PRO" panose="020F0600000000000000" pitchFamily="50" charset="-128"/>
              </a:rPr>
              <a:t>(1)</a:t>
            </a:r>
            <a:r>
              <a:rPr kumimoji="1" lang="ja-JP" altLang="en-US" sz="3200" dirty="0" smtClean="0">
                <a:latin typeface="HG丸ｺﾞｼｯｸM-PRO" panose="020F0600000000000000" pitchFamily="50" charset="-128"/>
                <a:ea typeface="HG丸ｺﾞｼｯｸM-PRO" panose="020F0600000000000000" pitchFamily="50" charset="-128"/>
              </a:rPr>
              <a:t>　恩田 聖敬氏の講演</a:t>
            </a:r>
            <a:r>
              <a:rPr kumimoji="1" lang="ja-JP" altLang="en-US" sz="2400" dirty="0" smtClean="0">
                <a:latin typeface="HG丸ｺﾞｼｯｸM-PRO" panose="020F0600000000000000" pitchFamily="50" charset="-128"/>
                <a:ea typeface="HG丸ｺﾞｼｯｸM-PRO" panose="020F0600000000000000" pitchFamily="50" charset="-128"/>
              </a:rPr>
              <a:t>（岩倉北小学校）</a:t>
            </a:r>
            <a:endParaRPr kumimoji="1"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動けなくてもしゃべれなくても社長です</a:t>
            </a:r>
            <a:endParaRPr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en-US" sz="2400" dirty="0" smtClean="0">
                <a:latin typeface="HG丸ｺﾞｼｯｸM-PRO" panose="020F0600000000000000" pitchFamily="50" charset="-128"/>
                <a:ea typeface="HG丸ｺﾞｼｯｸM-PRO" panose="020F0600000000000000" pitchFamily="50" charset="-128"/>
              </a:rPr>
              <a:t>　　　～やりたいことをやる人生は楽しい！～　」</a:t>
            </a:r>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3074" name="Picture 2" descr="\\06main\teachers\旧KOUMUサーバデータ\個人フォルダ\02教　頭\00写真\H28\１０月\DSC_0005 (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2204864"/>
            <a:ext cx="4824535" cy="29617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06main\teachers\旧KOUMUサーバデータ\個人フォルダ\02教　頭\00写真\H28\１０月\DSC_0003 (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645024"/>
            <a:ext cx="3946525" cy="302374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052955" y="2341329"/>
            <a:ext cx="3888432" cy="1015663"/>
          </a:xfrm>
          <a:prstGeom prst="rect">
            <a:avLst/>
          </a:prstGeom>
          <a:noFill/>
        </p:spPr>
        <p:txBody>
          <a:bodyPr wrap="square" rtlCol="0">
            <a:spAutoFit/>
          </a:bodyPr>
          <a:lstStyle/>
          <a:p>
            <a:r>
              <a:rPr kumimoji="1" lang="ja-JP" altLang="en-US" sz="2000" dirty="0" smtClean="0">
                <a:latin typeface="+mj-ea"/>
                <a:ea typeface="+mj-ea"/>
              </a:rPr>
              <a:t>前ＦＣ岐阜社長</a:t>
            </a:r>
            <a:endParaRPr kumimoji="1" lang="en-US" altLang="ja-JP" sz="2000" dirty="0" smtClean="0">
              <a:latin typeface="+mj-ea"/>
              <a:ea typeface="+mj-ea"/>
            </a:endParaRPr>
          </a:p>
          <a:p>
            <a:r>
              <a:rPr lang="ja-JP" altLang="en-US" sz="2000" dirty="0" smtClean="0">
                <a:latin typeface="+mj-ea"/>
                <a:ea typeface="+mj-ea"/>
              </a:rPr>
              <a:t>現在</a:t>
            </a:r>
            <a:r>
              <a:rPr lang="en-US" altLang="ja-JP" sz="2000" dirty="0" smtClean="0">
                <a:latin typeface="+mj-ea"/>
                <a:ea typeface="+mj-ea"/>
              </a:rPr>
              <a:t>(</a:t>
            </a:r>
            <a:r>
              <a:rPr lang="ja-JP" altLang="en-US" sz="2000" dirty="0" smtClean="0">
                <a:latin typeface="+mj-ea"/>
                <a:ea typeface="+mj-ea"/>
              </a:rPr>
              <a:t>株）まんまる笑店社長</a:t>
            </a:r>
            <a:endParaRPr lang="en-US" altLang="ja-JP" sz="2000" dirty="0" smtClean="0">
              <a:latin typeface="+mj-ea"/>
              <a:ea typeface="+mj-ea"/>
            </a:endParaRPr>
          </a:p>
          <a:p>
            <a:r>
              <a:rPr lang="ja-JP" altLang="en-US" sz="2000" dirty="0" smtClean="0">
                <a:latin typeface="+mj-ea"/>
                <a:ea typeface="+mj-ea"/>
              </a:rPr>
              <a:t>ＡＬＳ</a:t>
            </a:r>
            <a:r>
              <a:rPr lang="ja-JP" altLang="en-US" dirty="0">
                <a:latin typeface="+mj-ea"/>
                <a:ea typeface="+mj-ea"/>
              </a:rPr>
              <a:t>（筋萎縮性側索硬化症</a:t>
            </a:r>
            <a:r>
              <a:rPr lang="ja-JP" altLang="en-US" dirty="0" smtClean="0">
                <a:latin typeface="+mj-ea"/>
                <a:ea typeface="+mj-ea"/>
              </a:rPr>
              <a:t>）</a:t>
            </a:r>
            <a:r>
              <a:rPr lang="ja-JP" altLang="en-US" sz="2000" dirty="0" smtClean="0">
                <a:latin typeface="+mj-ea"/>
                <a:ea typeface="+mj-ea"/>
              </a:rPr>
              <a:t>と闘う</a:t>
            </a:r>
            <a:endParaRPr kumimoji="1" lang="ja-JP" altLang="en-US" sz="2000" dirty="0">
              <a:latin typeface="+mj-ea"/>
              <a:ea typeface="+mj-ea"/>
            </a:endParaRPr>
          </a:p>
        </p:txBody>
      </p:sp>
      <p:sp>
        <p:nvSpPr>
          <p:cNvPr id="5" name="テキスト ボックス 4"/>
          <p:cNvSpPr txBox="1"/>
          <p:nvPr/>
        </p:nvSpPr>
        <p:spPr>
          <a:xfrm>
            <a:off x="323528" y="5301208"/>
            <a:ext cx="4536504" cy="1323439"/>
          </a:xfrm>
          <a:prstGeom prst="rect">
            <a:avLst/>
          </a:prstGeom>
          <a:noFill/>
        </p:spPr>
        <p:txBody>
          <a:bodyPr wrap="square" rtlCol="0">
            <a:spAutoFit/>
          </a:bodyPr>
          <a:lstStyle/>
          <a:p>
            <a:r>
              <a:rPr lang="ja-JP" altLang="en-US" sz="2000" dirty="0" smtClean="0"/>
              <a:t>自分</a:t>
            </a:r>
            <a:r>
              <a:rPr lang="ja-JP" altLang="en-US" sz="2000" dirty="0"/>
              <a:t>の意思を明確</a:t>
            </a:r>
            <a:r>
              <a:rPr lang="ja-JP" altLang="en-US" sz="2000" dirty="0" smtClean="0"/>
              <a:t>に示す</a:t>
            </a:r>
            <a:endParaRPr lang="en-US" altLang="ja-JP" sz="2000" dirty="0" smtClean="0"/>
          </a:p>
          <a:p>
            <a:r>
              <a:rPr kumimoji="1" lang="ja-JP" altLang="en-US" sz="2000" dirty="0" smtClean="0"/>
              <a:t>ありがとう，ごめんなさいを素直に伝える</a:t>
            </a:r>
            <a:endParaRPr kumimoji="1" lang="en-US" altLang="ja-JP" sz="2000" dirty="0" smtClean="0"/>
          </a:p>
          <a:p>
            <a:r>
              <a:rPr lang="ja-JP" altLang="en-US" sz="2000" dirty="0"/>
              <a:t>あきらめず</a:t>
            </a:r>
            <a:r>
              <a:rPr lang="ja-JP" altLang="en-US" sz="2000" dirty="0" smtClean="0"/>
              <a:t>に努力する</a:t>
            </a:r>
            <a:endParaRPr lang="en-US" altLang="ja-JP" sz="2000" dirty="0" smtClean="0"/>
          </a:p>
          <a:p>
            <a:r>
              <a:rPr kumimoji="1" lang="ja-JP" altLang="en-US" sz="2000" dirty="0"/>
              <a:t>自分</a:t>
            </a:r>
            <a:r>
              <a:rPr kumimoji="1" lang="ja-JP" altLang="en-US" sz="2000" dirty="0" smtClean="0"/>
              <a:t>のよいところを見つけて好きになる</a:t>
            </a:r>
            <a:endParaRPr kumimoji="1" lang="ja-JP" altLang="en-US" sz="2000" dirty="0"/>
          </a:p>
        </p:txBody>
      </p:sp>
      <p:sp>
        <p:nvSpPr>
          <p:cNvPr id="7" name="角丸四角形吹き出し 6"/>
          <p:cNvSpPr/>
          <p:nvPr/>
        </p:nvSpPr>
        <p:spPr>
          <a:xfrm>
            <a:off x="107505" y="5301208"/>
            <a:ext cx="4824535" cy="1367557"/>
          </a:xfrm>
          <a:prstGeom prst="wedgeRoundRectCallout">
            <a:avLst>
              <a:gd name="adj1" fmla="val 72112"/>
              <a:gd name="adj2" fmla="val 386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0431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0900" y="260648"/>
            <a:ext cx="8352928" cy="1015663"/>
          </a:xfrm>
          <a:prstGeom prst="rect">
            <a:avLst/>
          </a:prstGeom>
          <a:noFill/>
        </p:spPr>
        <p:txBody>
          <a:bodyPr wrap="square" rtlCol="0">
            <a:spAutoFit/>
          </a:bodyPr>
          <a:lstStyle/>
          <a:p>
            <a:r>
              <a:rPr kumimoji="1" lang="en-US" altLang="ja-JP" sz="3200" dirty="0" smtClean="0">
                <a:latin typeface="HG丸ｺﾞｼｯｸM-PRO" panose="020F0600000000000000" pitchFamily="50" charset="-128"/>
                <a:ea typeface="HG丸ｺﾞｼｯｸM-PRO" panose="020F0600000000000000" pitchFamily="50" charset="-128"/>
              </a:rPr>
              <a:t>(2)</a:t>
            </a:r>
            <a:r>
              <a:rPr kumimoji="1" lang="ja-JP" altLang="en-US" sz="3200" dirty="0" smtClean="0">
                <a:latin typeface="HG丸ｺﾞｼｯｸM-PRO" panose="020F0600000000000000" pitchFamily="50" charset="-128"/>
                <a:ea typeface="HG丸ｺﾞｼｯｸM-PRO" panose="020F0600000000000000" pitchFamily="50" charset="-128"/>
              </a:rPr>
              <a:t>　上田 若渚氏の講演</a:t>
            </a:r>
            <a:r>
              <a:rPr kumimoji="1" lang="ja-JP" altLang="en-US" sz="2400" dirty="0" smtClean="0">
                <a:latin typeface="HG丸ｺﾞｼｯｸM-PRO" panose="020F0600000000000000" pitchFamily="50" charset="-128"/>
                <a:ea typeface="HG丸ｺﾞｼｯｸM-PRO" panose="020F0600000000000000" pitchFamily="50" charset="-128"/>
              </a:rPr>
              <a:t>（市内</a:t>
            </a:r>
            <a:r>
              <a:rPr kumimoji="1" lang="en-US" altLang="ja-JP" sz="2400" dirty="0" smtClean="0">
                <a:latin typeface="HG丸ｺﾞｼｯｸM-PRO" panose="020F0600000000000000" pitchFamily="50" charset="-128"/>
                <a:ea typeface="HG丸ｺﾞｼｯｸM-PRO" panose="020F0600000000000000" pitchFamily="50" charset="-128"/>
              </a:rPr>
              <a:t>4</a:t>
            </a:r>
            <a:r>
              <a:rPr kumimoji="1" lang="ja-JP" altLang="en-US" sz="2400" dirty="0" smtClean="0">
                <a:latin typeface="HG丸ｺﾞｼｯｸM-PRO" panose="020F0600000000000000" pitchFamily="50" charset="-128"/>
                <a:ea typeface="HG丸ｺﾞｼｯｸM-PRO" panose="020F0600000000000000" pitchFamily="50" charset="-128"/>
              </a:rPr>
              <a:t>小学校）</a:t>
            </a:r>
            <a:endParaRPr kumimoji="1" lang="en-US" altLang="ja-JP" sz="2400" dirty="0" smtClean="0">
              <a:latin typeface="HG丸ｺﾞｼｯｸM-PRO" panose="020F0600000000000000" pitchFamily="50" charset="-128"/>
              <a:ea typeface="HG丸ｺﾞｼｯｸM-PRO" panose="020F0600000000000000" pitchFamily="50" charset="-128"/>
            </a:endParaRPr>
          </a:p>
          <a:p>
            <a:r>
              <a:rPr lang="ja-JP" altLang="en-US" sz="24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そのままの今を好きになる　」</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6420996" y="1614279"/>
            <a:ext cx="2687508" cy="2554545"/>
          </a:xfrm>
          <a:prstGeom prst="rect">
            <a:avLst/>
          </a:prstGeom>
          <a:noFill/>
        </p:spPr>
        <p:txBody>
          <a:bodyPr wrap="square" rtlCol="0">
            <a:spAutoFit/>
          </a:bodyPr>
          <a:lstStyle/>
          <a:p>
            <a:r>
              <a:rPr kumimoji="1" lang="ja-JP" altLang="en-US" sz="2000" dirty="0" smtClean="0"/>
              <a:t>全盲の１７歳の歌姫</a:t>
            </a:r>
            <a:endParaRPr kumimoji="1" lang="en-US" altLang="ja-JP" sz="2000" dirty="0" smtClean="0"/>
          </a:p>
          <a:p>
            <a:r>
              <a:rPr kumimoji="1" lang="ja-JP" altLang="en-US" sz="2000" dirty="0" smtClean="0"/>
              <a:t>２４時間テレビでも熱唱</a:t>
            </a:r>
            <a:endParaRPr kumimoji="1" lang="en-US" altLang="ja-JP" sz="2000" dirty="0" smtClean="0"/>
          </a:p>
          <a:p>
            <a:r>
              <a:rPr lang="ja-JP" altLang="en-US" sz="2000" dirty="0" smtClean="0"/>
              <a:t>＜曲目＞</a:t>
            </a:r>
            <a:endParaRPr lang="en-US" altLang="ja-JP" sz="2000" dirty="0" smtClean="0"/>
          </a:p>
          <a:p>
            <a:r>
              <a:rPr kumimoji="1" lang="en-US" altLang="ja-JP" sz="2000" dirty="0" smtClean="0"/>
              <a:t>『</a:t>
            </a:r>
            <a:r>
              <a:rPr kumimoji="1" lang="ja-JP" altLang="en-US" sz="2000" dirty="0" smtClean="0"/>
              <a:t>緑の玉～しぜん～</a:t>
            </a:r>
            <a:r>
              <a:rPr kumimoji="1" lang="en-US" altLang="ja-JP" sz="2000" dirty="0" smtClean="0"/>
              <a:t>』</a:t>
            </a:r>
          </a:p>
          <a:p>
            <a:r>
              <a:rPr lang="en-US" altLang="ja-JP" sz="2000" dirty="0" smtClean="0"/>
              <a:t>『</a:t>
            </a:r>
            <a:r>
              <a:rPr lang="ja-JP" altLang="en-US" sz="2000" dirty="0" smtClean="0"/>
              <a:t>マザーチーク</a:t>
            </a:r>
            <a:r>
              <a:rPr lang="en-US" altLang="ja-JP" sz="2000" dirty="0" smtClean="0"/>
              <a:t>』</a:t>
            </a:r>
          </a:p>
          <a:p>
            <a:r>
              <a:rPr kumimoji="1" lang="en-US" altLang="ja-JP" sz="2000" dirty="0" smtClean="0"/>
              <a:t>『</a:t>
            </a:r>
            <a:r>
              <a:rPr kumimoji="1" lang="ja-JP" altLang="en-US" sz="2000" dirty="0" smtClean="0"/>
              <a:t>３６５日の紙飛行機</a:t>
            </a:r>
            <a:r>
              <a:rPr kumimoji="1" lang="en-US" altLang="ja-JP" sz="2000" dirty="0" smtClean="0"/>
              <a:t>』</a:t>
            </a:r>
          </a:p>
          <a:p>
            <a:r>
              <a:rPr lang="en-US" altLang="ja-JP" sz="2000" dirty="0" smtClean="0"/>
              <a:t>『</a:t>
            </a:r>
            <a:r>
              <a:rPr lang="ja-JP" altLang="en-US" sz="2000" dirty="0" smtClean="0"/>
              <a:t>ありがとう輪</a:t>
            </a:r>
            <a:r>
              <a:rPr lang="ja-JP" altLang="en-US" sz="2000" dirty="0" err="1" smtClean="0"/>
              <a:t>っか</a:t>
            </a:r>
            <a:r>
              <a:rPr lang="en-US" altLang="ja-JP" sz="2000" dirty="0" smtClean="0"/>
              <a:t>』</a:t>
            </a:r>
          </a:p>
          <a:p>
            <a:r>
              <a:rPr lang="ja-JP" altLang="en-US" sz="2000" dirty="0"/>
              <a:t>　</a:t>
            </a:r>
            <a:r>
              <a:rPr lang="ja-JP" altLang="en-US" sz="2000" dirty="0" smtClean="0"/>
              <a:t>　　　　　　　　　　ほか</a:t>
            </a:r>
            <a:endParaRPr lang="en-US" altLang="ja-JP" sz="2000" dirty="0" smtClean="0"/>
          </a:p>
        </p:txBody>
      </p:sp>
      <p:sp>
        <p:nvSpPr>
          <p:cNvPr id="5" name="テキスト ボックス 4"/>
          <p:cNvSpPr txBox="1"/>
          <p:nvPr/>
        </p:nvSpPr>
        <p:spPr>
          <a:xfrm>
            <a:off x="539552" y="4678104"/>
            <a:ext cx="4392488" cy="1631216"/>
          </a:xfrm>
          <a:prstGeom prst="rect">
            <a:avLst/>
          </a:prstGeom>
          <a:noFill/>
        </p:spPr>
        <p:txBody>
          <a:bodyPr wrap="square" rtlCol="0">
            <a:spAutoFit/>
          </a:bodyPr>
          <a:lstStyle/>
          <a:p>
            <a:r>
              <a:rPr lang="ja-JP" altLang="en-US" sz="2000" dirty="0" smtClean="0"/>
              <a:t>○　夢は「ブドウ館で歌うこと」</a:t>
            </a:r>
            <a:endParaRPr lang="en-US" altLang="ja-JP" sz="2000" dirty="0" smtClean="0"/>
          </a:p>
          <a:p>
            <a:r>
              <a:rPr lang="ja-JP" altLang="en-US" sz="2000" dirty="0" smtClean="0"/>
              <a:t>○　ありのままでいいんだよ</a:t>
            </a:r>
            <a:endParaRPr lang="en-US" altLang="ja-JP" sz="2000" dirty="0" smtClean="0"/>
          </a:p>
          <a:p>
            <a:r>
              <a:rPr lang="ja-JP" altLang="en-US" sz="2000" dirty="0" smtClean="0"/>
              <a:t>○　自分</a:t>
            </a:r>
            <a:r>
              <a:rPr lang="ja-JP" altLang="en-US" sz="2000" dirty="0"/>
              <a:t>を支えてくれる人</a:t>
            </a:r>
            <a:r>
              <a:rPr lang="ja-JP" altLang="en-US" sz="2000" dirty="0" smtClean="0"/>
              <a:t>に感謝</a:t>
            </a:r>
            <a:endParaRPr lang="en-US" altLang="ja-JP" sz="2000" dirty="0" smtClean="0"/>
          </a:p>
          <a:p>
            <a:r>
              <a:rPr lang="ja-JP" altLang="en-US" sz="2000" dirty="0"/>
              <a:t>　</a:t>
            </a:r>
            <a:r>
              <a:rPr lang="ja-JP" altLang="en-US" sz="2000" dirty="0" smtClean="0"/>
              <a:t>特に，お母さんに「ありがとう」</a:t>
            </a:r>
            <a:endParaRPr lang="en-US" altLang="ja-JP" sz="2000" dirty="0" smtClean="0"/>
          </a:p>
          <a:p>
            <a:r>
              <a:rPr kumimoji="1" lang="ja-JP" altLang="en-US" sz="2000" dirty="0" smtClean="0"/>
              <a:t>○　人は心の輪</a:t>
            </a:r>
            <a:r>
              <a:rPr kumimoji="1" lang="ja-JP" altLang="en-US" sz="2000" dirty="0" err="1" smtClean="0"/>
              <a:t>っかで</a:t>
            </a:r>
            <a:r>
              <a:rPr kumimoji="1" lang="ja-JP" altLang="en-US" sz="2000" dirty="0" smtClean="0"/>
              <a:t>つながっている</a:t>
            </a:r>
            <a:endParaRPr kumimoji="1" lang="ja-JP" altLang="en-US" sz="2000" dirty="0"/>
          </a:p>
        </p:txBody>
      </p:sp>
      <p:sp>
        <p:nvSpPr>
          <p:cNvPr id="7" name="角丸四角形吹き出し 6"/>
          <p:cNvSpPr/>
          <p:nvPr/>
        </p:nvSpPr>
        <p:spPr>
          <a:xfrm>
            <a:off x="394222" y="4453626"/>
            <a:ext cx="4539132" cy="2087637"/>
          </a:xfrm>
          <a:prstGeom prst="wedgeRoundRectCallout">
            <a:avLst>
              <a:gd name="adj1" fmla="val -14111"/>
              <a:gd name="adj2" fmla="val -6502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06main\teachers\旧KOUMUサーバデータ\岩倉市小中学校人権教育研究会\Ｈ２８\人権報告写真28\人権講演会２.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65" y="1301463"/>
            <a:ext cx="4225866" cy="29428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06main\teachers\旧KOUMUサーバデータ\岩倉市小中学校人権教育研究会\Ｈ２８\人権報告写真28\人権講演会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193" y="1312079"/>
            <a:ext cx="1871379" cy="29536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06main\teachers\旧KOUMUサーバデータ\岩倉市小中学校人権教育研究会\Ｈ２８\人権報告写真28\人権講演会４.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882" y="4332169"/>
            <a:ext cx="3623199" cy="233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317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0900" y="260648"/>
            <a:ext cx="8352928" cy="584775"/>
          </a:xfrm>
          <a:prstGeom prst="rect">
            <a:avLst/>
          </a:prstGeom>
          <a:noFill/>
        </p:spPr>
        <p:txBody>
          <a:bodyPr wrap="square" rtlCol="0">
            <a:spAutoFit/>
          </a:bodyPr>
          <a:lstStyle/>
          <a:p>
            <a:r>
              <a:rPr kumimoji="1" lang="en-US" altLang="ja-JP" sz="3200" dirty="0" smtClean="0">
                <a:latin typeface="HG丸ｺﾞｼｯｸM-PRO" panose="020F0600000000000000" pitchFamily="50" charset="-128"/>
                <a:ea typeface="HG丸ｺﾞｼｯｸM-PRO" panose="020F0600000000000000" pitchFamily="50" charset="-128"/>
              </a:rPr>
              <a:t>(3)</a:t>
            </a:r>
            <a:r>
              <a:rPr kumimoji="1" lang="ja-JP" altLang="en-US" sz="3200" dirty="0" smtClean="0">
                <a:latin typeface="HG丸ｺﾞｼｯｸM-PRO" panose="020F0600000000000000" pitchFamily="50" charset="-128"/>
                <a:ea typeface="HG丸ｺﾞｼｯｸM-PRO" panose="020F0600000000000000" pitchFamily="50" charset="-128"/>
              </a:rPr>
              <a:t>　杉浦 貴之氏の講演</a:t>
            </a:r>
            <a:r>
              <a:rPr kumimoji="1" lang="ja-JP" altLang="en-US" sz="2400" dirty="0" smtClean="0">
                <a:latin typeface="HG丸ｺﾞｼｯｸM-PRO" panose="020F0600000000000000" pitchFamily="50" charset="-128"/>
                <a:ea typeface="HG丸ｺﾞｼｯｸM-PRO" panose="020F0600000000000000" pitchFamily="50" charset="-128"/>
              </a:rPr>
              <a:t>（岩倉東小学校）</a:t>
            </a:r>
            <a:endParaRPr kumimoji="1" lang="en-US" altLang="ja-JP" sz="2400" dirty="0" smtClean="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5292080" y="1489448"/>
            <a:ext cx="3381748" cy="1938992"/>
          </a:xfrm>
          <a:prstGeom prst="rect">
            <a:avLst/>
          </a:prstGeom>
          <a:noFill/>
        </p:spPr>
        <p:txBody>
          <a:bodyPr wrap="square" rtlCol="0">
            <a:spAutoFit/>
          </a:bodyPr>
          <a:lstStyle/>
          <a:p>
            <a:r>
              <a:rPr kumimoji="1" lang="ja-JP" altLang="en-US" sz="2000" dirty="0" smtClean="0"/>
              <a:t>余命半年といわれた癌から</a:t>
            </a:r>
            <a:endParaRPr kumimoji="1" lang="en-US" altLang="ja-JP" sz="2000" dirty="0" smtClean="0"/>
          </a:p>
          <a:p>
            <a:r>
              <a:rPr kumimoji="1" lang="ja-JP" altLang="en-US" sz="2000" dirty="0" smtClean="0"/>
              <a:t>生還した癌ｻﾊﾞｲﾊﾞｰの歌手</a:t>
            </a:r>
            <a:endParaRPr kumimoji="1" lang="en-US" altLang="ja-JP" sz="2000" dirty="0" smtClean="0"/>
          </a:p>
          <a:p>
            <a:r>
              <a:rPr lang="ja-JP" altLang="en-US" sz="2000" dirty="0" smtClean="0"/>
              <a:t>＜曲目＞</a:t>
            </a:r>
            <a:endParaRPr lang="en-US" altLang="ja-JP" sz="2000" dirty="0" smtClean="0"/>
          </a:p>
          <a:p>
            <a:r>
              <a:rPr kumimoji="1" lang="en-US" altLang="ja-JP" sz="2000" dirty="0" smtClean="0"/>
              <a:t>『</a:t>
            </a:r>
            <a:r>
              <a:rPr kumimoji="1" lang="ja-JP" altLang="en-US" sz="2000" dirty="0" smtClean="0"/>
              <a:t>だいじょうぶだよ</a:t>
            </a:r>
            <a:r>
              <a:rPr kumimoji="1" lang="en-US" altLang="ja-JP" sz="2000" dirty="0" smtClean="0"/>
              <a:t>』</a:t>
            </a:r>
          </a:p>
          <a:p>
            <a:r>
              <a:rPr lang="en-US" altLang="ja-JP" sz="2000" dirty="0" smtClean="0"/>
              <a:t>『</a:t>
            </a:r>
            <a:r>
              <a:rPr lang="ja-JP" altLang="en-US" sz="2000" dirty="0" smtClean="0"/>
              <a:t>ゴールデンパラダイス</a:t>
            </a:r>
            <a:r>
              <a:rPr lang="en-US" altLang="ja-JP" sz="2000" dirty="0" smtClean="0"/>
              <a:t>』</a:t>
            </a:r>
          </a:p>
          <a:p>
            <a:r>
              <a:rPr kumimoji="1" lang="en-US" altLang="ja-JP" sz="2000" dirty="0" smtClean="0"/>
              <a:t>『</a:t>
            </a:r>
            <a:r>
              <a:rPr kumimoji="1" lang="ja-JP" altLang="en-US" sz="2000" dirty="0" smtClean="0"/>
              <a:t>うまれる</a:t>
            </a:r>
            <a:r>
              <a:rPr lang="en-US" altLang="ja-JP" sz="2000" dirty="0" smtClean="0"/>
              <a:t>』</a:t>
            </a:r>
          </a:p>
        </p:txBody>
      </p:sp>
      <p:sp>
        <p:nvSpPr>
          <p:cNvPr id="5" name="テキスト ボックス 4"/>
          <p:cNvSpPr txBox="1"/>
          <p:nvPr/>
        </p:nvSpPr>
        <p:spPr>
          <a:xfrm>
            <a:off x="467544" y="4869160"/>
            <a:ext cx="4478920" cy="1631216"/>
          </a:xfrm>
          <a:prstGeom prst="rect">
            <a:avLst/>
          </a:prstGeom>
          <a:noFill/>
        </p:spPr>
        <p:txBody>
          <a:bodyPr wrap="square" rtlCol="0">
            <a:spAutoFit/>
          </a:bodyPr>
          <a:lstStyle/>
          <a:p>
            <a:r>
              <a:rPr lang="ja-JP" altLang="en-US" sz="2000" dirty="0" smtClean="0"/>
              <a:t>○　誰もがもっている</a:t>
            </a:r>
            <a:endParaRPr lang="en-US" altLang="ja-JP" sz="2000" dirty="0" smtClean="0"/>
          </a:p>
          <a:p>
            <a:r>
              <a:rPr lang="ja-JP" altLang="en-US" sz="2000" dirty="0"/>
              <a:t>　</a:t>
            </a:r>
            <a:r>
              <a:rPr lang="ja-JP" altLang="en-US" sz="2000" dirty="0" smtClean="0"/>
              <a:t>　　　　　　　　　生きる力を引き出す</a:t>
            </a:r>
            <a:endParaRPr lang="en-US" altLang="ja-JP" sz="2000" dirty="0" smtClean="0"/>
          </a:p>
          <a:p>
            <a:r>
              <a:rPr lang="ja-JP" altLang="en-US" sz="2000" dirty="0" smtClean="0"/>
              <a:t>○　生きているだけで価値がある</a:t>
            </a:r>
            <a:endParaRPr lang="en-US" altLang="ja-JP" sz="2000" dirty="0" smtClean="0"/>
          </a:p>
          <a:p>
            <a:r>
              <a:rPr lang="ja-JP" altLang="en-US" sz="2000" dirty="0" smtClean="0"/>
              <a:t>○　夢は叶う・・・ホノルルマラソンを走る　</a:t>
            </a:r>
            <a:endParaRPr lang="en-US" altLang="ja-JP" sz="2000" dirty="0" smtClean="0"/>
          </a:p>
          <a:p>
            <a:r>
              <a:rPr lang="ja-JP" altLang="en-US" sz="2000" dirty="0"/>
              <a:t>　</a:t>
            </a:r>
            <a:r>
              <a:rPr lang="ja-JP" altLang="en-US" sz="2000" dirty="0" smtClean="0"/>
              <a:t>　　　　　　　　　 結婚をする</a:t>
            </a:r>
            <a:endParaRPr kumimoji="1" lang="ja-JP" altLang="en-US" sz="2000" dirty="0"/>
          </a:p>
        </p:txBody>
      </p:sp>
      <p:sp>
        <p:nvSpPr>
          <p:cNvPr id="7" name="角丸四角形吹き出し 6"/>
          <p:cNvSpPr/>
          <p:nvPr/>
        </p:nvSpPr>
        <p:spPr>
          <a:xfrm>
            <a:off x="394222" y="4669651"/>
            <a:ext cx="4552242" cy="1927701"/>
          </a:xfrm>
          <a:prstGeom prst="wedgeRoundRectCallout">
            <a:avLst>
              <a:gd name="adj1" fmla="val -9953"/>
              <a:gd name="adj2" fmla="val -7864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2" name="Picture 2" descr="\\06main\teachers\旧KOUMUサーバデータ\個人フォルダ\02教　頭\00写真\H28\１２月\DSC_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01" y="980728"/>
            <a:ext cx="4827163" cy="31907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06main\teachers\旧KOUMUサーバデータ\個人フォルダ\02教　頭\00写真\H28\１２月\DSC_0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940938"/>
            <a:ext cx="3779837"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765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0900" y="260648"/>
            <a:ext cx="8352928" cy="1077218"/>
          </a:xfrm>
          <a:prstGeom prst="rect">
            <a:avLst/>
          </a:prstGeom>
          <a:noFill/>
        </p:spPr>
        <p:txBody>
          <a:bodyPr wrap="square" rtlCol="0">
            <a:spAutoFit/>
          </a:bodyPr>
          <a:lstStyle/>
          <a:p>
            <a:r>
              <a:rPr kumimoji="1" lang="en-US" altLang="ja-JP" sz="3200" dirty="0" smtClean="0">
                <a:latin typeface="HG丸ｺﾞｼｯｸM-PRO" panose="020F0600000000000000" pitchFamily="50" charset="-128"/>
                <a:ea typeface="HG丸ｺﾞｼｯｸM-PRO" panose="020F0600000000000000" pitchFamily="50" charset="-128"/>
              </a:rPr>
              <a:t>(4)</a:t>
            </a:r>
            <a:r>
              <a:rPr kumimoji="1" lang="ja-JP" altLang="en-US" sz="3200" dirty="0" smtClean="0">
                <a:latin typeface="HG丸ｺﾞｼｯｸM-PRO" panose="020F0600000000000000" pitchFamily="50" charset="-128"/>
                <a:ea typeface="HG丸ｺﾞｼｯｸM-PRO" panose="020F0600000000000000" pitchFamily="50" charset="-128"/>
              </a:rPr>
              <a:t>　上田若渚氏と杉浦貴之氏のコラボ講演</a:t>
            </a:r>
            <a:endParaRPr kumimoji="1"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r>
              <a:rPr kumimoji="1" lang="ja-JP" altLang="en-US" sz="2400" dirty="0" smtClean="0">
                <a:latin typeface="HG丸ｺﾞｼｯｸM-PRO" panose="020F0600000000000000" pitchFamily="50" charset="-128"/>
                <a:ea typeface="HG丸ｺﾞｼｯｸM-PRO" panose="020F0600000000000000" pitchFamily="50" charset="-128"/>
              </a:rPr>
              <a:t>（岩倉中学校、南部中学校）</a:t>
            </a:r>
            <a:endParaRPr kumimoji="1" lang="ja-JP" altLang="en-US" sz="2800" dirty="0">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5220072" y="1412776"/>
            <a:ext cx="2662286" cy="1938992"/>
          </a:xfrm>
          <a:prstGeom prst="rect">
            <a:avLst/>
          </a:prstGeom>
          <a:noFill/>
        </p:spPr>
        <p:txBody>
          <a:bodyPr wrap="square" rtlCol="0">
            <a:spAutoFit/>
          </a:bodyPr>
          <a:lstStyle/>
          <a:p>
            <a:r>
              <a:rPr lang="ja-JP" altLang="en-US" sz="2000" dirty="0" smtClean="0"/>
              <a:t>＜曲目＞</a:t>
            </a:r>
            <a:endParaRPr lang="en-US" altLang="ja-JP" sz="2000" dirty="0" smtClean="0"/>
          </a:p>
          <a:p>
            <a:r>
              <a:rPr kumimoji="1" lang="en-US" altLang="ja-JP" sz="2000" dirty="0" smtClean="0"/>
              <a:t>『</a:t>
            </a:r>
            <a:r>
              <a:rPr kumimoji="1" lang="ja-JP" altLang="en-US" sz="2000" dirty="0" smtClean="0"/>
              <a:t>緑の玉～しぜん～</a:t>
            </a:r>
            <a:r>
              <a:rPr kumimoji="1" lang="en-US" altLang="ja-JP" sz="2000" dirty="0" smtClean="0"/>
              <a:t>』</a:t>
            </a:r>
          </a:p>
          <a:p>
            <a:r>
              <a:rPr lang="en-US" altLang="ja-JP" sz="2000" dirty="0" smtClean="0"/>
              <a:t>『</a:t>
            </a:r>
            <a:r>
              <a:rPr lang="ja-JP" altLang="en-US" sz="2000" dirty="0" smtClean="0"/>
              <a:t>だいじょうぶだよ</a:t>
            </a:r>
            <a:r>
              <a:rPr lang="en-US" altLang="ja-JP" sz="2000" dirty="0" smtClean="0"/>
              <a:t>』</a:t>
            </a:r>
          </a:p>
          <a:p>
            <a:r>
              <a:rPr lang="en-US" altLang="ja-JP" sz="2000" dirty="0" smtClean="0"/>
              <a:t>『</a:t>
            </a:r>
            <a:r>
              <a:rPr lang="ja-JP" altLang="en-US" sz="2000" dirty="0" smtClean="0"/>
              <a:t>マザーチーク</a:t>
            </a:r>
            <a:r>
              <a:rPr lang="en-US" altLang="ja-JP" sz="2000" dirty="0" smtClean="0"/>
              <a:t>』</a:t>
            </a:r>
          </a:p>
          <a:p>
            <a:r>
              <a:rPr kumimoji="1" lang="en-US" altLang="ja-JP" sz="2000" dirty="0" smtClean="0"/>
              <a:t>『</a:t>
            </a:r>
            <a:r>
              <a:rPr kumimoji="1" lang="ja-JP" altLang="en-US" sz="2000" dirty="0" smtClean="0"/>
              <a:t>うまれる</a:t>
            </a:r>
            <a:r>
              <a:rPr kumimoji="1" lang="en-US" altLang="ja-JP" sz="2000" dirty="0" smtClean="0"/>
              <a:t>』</a:t>
            </a:r>
          </a:p>
          <a:p>
            <a:r>
              <a:rPr lang="en-US" altLang="ja-JP" sz="2000" dirty="0" smtClean="0"/>
              <a:t>『</a:t>
            </a:r>
            <a:r>
              <a:rPr lang="ja-JP" altLang="en-US" sz="2000" dirty="0" smtClean="0"/>
              <a:t>ありがとう輪</a:t>
            </a:r>
            <a:r>
              <a:rPr lang="ja-JP" altLang="en-US" sz="2000" dirty="0" err="1" smtClean="0"/>
              <a:t>っか</a:t>
            </a:r>
            <a:r>
              <a:rPr lang="en-US" altLang="ja-JP" sz="2000" dirty="0" smtClean="0"/>
              <a:t>』</a:t>
            </a:r>
          </a:p>
        </p:txBody>
      </p:sp>
      <p:pic>
        <p:nvPicPr>
          <p:cNvPr id="6146" name="Picture 2" descr="\\06main\teachers\旧KOUMUサーバデータ\岩倉市小中学校人権教育研究会\Ｈ２８\人権報告写真28\人権講演会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26" y="906108"/>
            <a:ext cx="4293292" cy="30269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06main\teachers\旧KOUMUサーバデータ\岩倉市小中学校人権教育研究会\Ｈ２８\人権報告写真28\人権講演会６.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660" y="3573016"/>
            <a:ext cx="4433836" cy="31683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06main\teachers\旧KOUMUサーバデータ\岩倉市小中学校人権教育研究会\Ｈ２８\人権講演会\講演会写真\DSC_0009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16" y="4005065"/>
            <a:ext cx="4282302"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52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188640"/>
            <a:ext cx="8964488" cy="6336704"/>
          </a:xfrm>
        </p:spPr>
        <p:txBody>
          <a:bodyPr>
            <a:normAutofit fontScale="90000"/>
          </a:bodyPr>
          <a:lstStyle/>
          <a:p>
            <a:pPr algn="l"/>
            <a:r>
              <a:rPr lang="ja-JP" altLang="en-US" sz="3600" dirty="0"/>
              <a:t>マザーチーク</a:t>
            </a:r>
            <a:r>
              <a:rPr lang="ja-JP" altLang="en-US" sz="3100" dirty="0"/>
              <a:t>　</a:t>
            </a:r>
            <a:r>
              <a:rPr lang="ja-JP" altLang="en-US" sz="2200" dirty="0"/>
              <a:t>　　　　　　　　　　　作詞：上田　若渚　作曲：ＤＡＩ</a:t>
            </a:r>
            <a:br>
              <a:rPr lang="ja-JP" altLang="en-US" sz="2200" dirty="0"/>
            </a:br>
            <a:r>
              <a:rPr lang="ja-JP" altLang="en-US" sz="2000" dirty="0"/>
              <a:t/>
            </a:r>
            <a:br>
              <a:rPr lang="ja-JP" altLang="en-US" sz="2000" dirty="0"/>
            </a:br>
            <a:r>
              <a:rPr lang="ja-JP" altLang="en-US" sz="2200" dirty="0"/>
              <a:t>ママぴこ　おぼえていますか？　小学１年生の時の</a:t>
            </a:r>
            <a:r>
              <a:rPr lang="ja-JP" altLang="en-US" sz="2200" dirty="0" smtClean="0"/>
              <a:t>こと　</a:t>
            </a:r>
            <a:r>
              <a:rPr lang="en-US" altLang="ja-JP" sz="2200" dirty="0" smtClean="0"/>
              <a:t/>
            </a:r>
            <a:br>
              <a:rPr lang="en-US" altLang="ja-JP" sz="2200" dirty="0" smtClean="0"/>
            </a:br>
            <a:r>
              <a:rPr lang="ja-JP" altLang="en-US" sz="2200" dirty="0" smtClean="0"/>
              <a:t>「</a:t>
            </a:r>
            <a:r>
              <a:rPr lang="ja-JP" altLang="en-US" sz="2200" dirty="0"/>
              <a:t>若渚　国語の教科</a:t>
            </a:r>
            <a:r>
              <a:rPr lang="ja-JP" altLang="en-US" sz="2200" dirty="0" smtClean="0"/>
              <a:t>書入れた？ハンカチ</a:t>
            </a:r>
            <a:r>
              <a:rPr lang="ja-JP" altLang="en-US" sz="2200" dirty="0"/>
              <a:t>持った</a:t>
            </a:r>
            <a:r>
              <a:rPr lang="ja-JP" altLang="en-US" sz="2200" dirty="0" smtClean="0"/>
              <a:t>？靴下</a:t>
            </a:r>
            <a:r>
              <a:rPr lang="ja-JP" altLang="en-US" sz="2200" dirty="0"/>
              <a:t>履いた</a:t>
            </a:r>
            <a:r>
              <a:rPr lang="ja-JP" altLang="en-US" sz="2200" dirty="0" smtClean="0"/>
              <a:t>？ランドセルは</a:t>
            </a:r>
            <a:r>
              <a:rPr lang="en-US" altLang="ja-JP" sz="2200" dirty="0" smtClean="0"/>
              <a:t/>
            </a:r>
            <a:br>
              <a:rPr lang="en-US" altLang="ja-JP" sz="2200" dirty="0" smtClean="0"/>
            </a:br>
            <a:r>
              <a:rPr lang="ja-JP" altLang="en-US" sz="2200" dirty="0" smtClean="0"/>
              <a:t>玄関に</a:t>
            </a:r>
            <a:r>
              <a:rPr lang="ja-JP" altLang="en-US" sz="2200" dirty="0"/>
              <a:t>持っていってあるの？</a:t>
            </a:r>
            <a:r>
              <a:rPr lang="ja-JP" altLang="en-US" sz="2200" dirty="0" smtClean="0"/>
              <a:t>」　　私</a:t>
            </a:r>
            <a:r>
              <a:rPr lang="ja-JP" altLang="en-US" sz="2200" dirty="0"/>
              <a:t>にそう言っていたのに　車に乗ってあなた</a:t>
            </a:r>
            <a:r>
              <a:rPr lang="ja-JP" altLang="en-US" sz="2200" dirty="0" smtClean="0"/>
              <a:t>は</a:t>
            </a:r>
            <a:r>
              <a:rPr lang="en-US" altLang="ja-JP" sz="2200" dirty="0" smtClean="0"/>
              <a:t/>
            </a:r>
            <a:br>
              <a:rPr lang="en-US" altLang="ja-JP" sz="2200" dirty="0" smtClean="0"/>
            </a:br>
            <a:r>
              <a:rPr lang="ja-JP" altLang="en-US" sz="2200" dirty="0" smtClean="0"/>
              <a:t>「</a:t>
            </a:r>
            <a:r>
              <a:rPr lang="ja-JP" altLang="en-US" sz="2200" dirty="0"/>
              <a:t>あっ！携帯忘れてきちゃった！</a:t>
            </a:r>
            <a:r>
              <a:rPr lang="ja-JP" altLang="en-US" sz="2200" dirty="0" smtClean="0"/>
              <a:t>」いつも</a:t>
            </a:r>
            <a:r>
              <a:rPr lang="ja-JP" altLang="en-US" sz="2200" dirty="0"/>
              <a:t>自分が忘れてたよね</a:t>
            </a:r>
            <a:br>
              <a:rPr lang="ja-JP" altLang="en-US" sz="2200" dirty="0"/>
            </a:br>
            <a:r>
              <a:rPr lang="ja-JP" altLang="en-US" sz="2200" dirty="0"/>
              <a:t/>
            </a:r>
            <a:br>
              <a:rPr lang="ja-JP" altLang="en-US" sz="2200" dirty="0"/>
            </a:br>
            <a:r>
              <a:rPr lang="ja-JP" altLang="en-US" sz="2200" dirty="0"/>
              <a:t>ママぴこ　おぼえていますか？　東山動物園に行った</a:t>
            </a:r>
            <a:r>
              <a:rPr lang="ja-JP" altLang="en-US" sz="2200" dirty="0" smtClean="0"/>
              <a:t>こと</a:t>
            </a:r>
            <a:r>
              <a:rPr lang="en-US" altLang="ja-JP" sz="2200" dirty="0" smtClean="0"/>
              <a:t/>
            </a:r>
            <a:br>
              <a:rPr lang="en-US" altLang="ja-JP" sz="2200" dirty="0" smtClean="0"/>
            </a:br>
            <a:r>
              <a:rPr lang="ja-JP" altLang="en-US" sz="2200" dirty="0" smtClean="0"/>
              <a:t>「</a:t>
            </a:r>
            <a:r>
              <a:rPr lang="ja-JP" altLang="en-US" sz="2200" dirty="0"/>
              <a:t>若渚　ちょっとトイレ</a:t>
            </a:r>
            <a:r>
              <a:rPr lang="ja-JP" altLang="en-US" sz="2200" dirty="0" smtClean="0"/>
              <a:t>に行って</a:t>
            </a:r>
            <a:r>
              <a:rPr lang="ja-JP" altLang="en-US" sz="2200" dirty="0"/>
              <a:t>くるね」　「うん</a:t>
            </a:r>
            <a:r>
              <a:rPr lang="ja-JP" altLang="en-US" sz="2200" dirty="0" smtClean="0"/>
              <a:t>」　二人</a:t>
            </a:r>
            <a:r>
              <a:rPr lang="ja-JP" altLang="en-US" sz="2200" dirty="0"/>
              <a:t>で頼んだカレーうどん　</a:t>
            </a:r>
            <a:r>
              <a:rPr lang="en-US" altLang="ja-JP" sz="2200" dirty="0" smtClean="0"/>
              <a:t/>
            </a:r>
            <a:br>
              <a:rPr lang="en-US" altLang="ja-JP" sz="2200" dirty="0" smtClean="0"/>
            </a:br>
            <a:r>
              <a:rPr lang="ja-JP" altLang="en-US" sz="2200" dirty="0" smtClean="0"/>
              <a:t>私</a:t>
            </a:r>
            <a:r>
              <a:rPr lang="ja-JP" altLang="en-US" sz="2200" dirty="0"/>
              <a:t>は自分の</a:t>
            </a:r>
            <a:r>
              <a:rPr lang="ja-JP" altLang="en-US" sz="2200" dirty="0" err="1"/>
              <a:t>が</a:t>
            </a:r>
            <a:r>
              <a:rPr lang="ja-JP" altLang="en-US" sz="2200" dirty="0" smtClean="0"/>
              <a:t>美味しくて　ママ</a:t>
            </a:r>
            <a:r>
              <a:rPr lang="ja-JP" altLang="en-US" sz="2200" dirty="0"/>
              <a:t>のも食べて</a:t>
            </a:r>
            <a:r>
              <a:rPr lang="ja-JP" altLang="en-US" sz="2200" dirty="0" smtClean="0"/>
              <a:t>みた　「</a:t>
            </a:r>
            <a:r>
              <a:rPr lang="ja-JP" altLang="en-US" sz="2200" dirty="0"/>
              <a:t>うわ！かっら！なんだこれ！</a:t>
            </a:r>
            <a:r>
              <a:rPr lang="ja-JP" altLang="en-US" sz="2200" dirty="0" smtClean="0"/>
              <a:t>」</a:t>
            </a:r>
            <a:r>
              <a:rPr lang="en-US" altLang="ja-JP" sz="2200" dirty="0" smtClean="0"/>
              <a:t/>
            </a:r>
            <a:br>
              <a:rPr lang="en-US" altLang="ja-JP" sz="2200" dirty="0" smtClean="0"/>
            </a:br>
            <a:r>
              <a:rPr lang="ja-JP" altLang="en-US" sz="2200" dirty="0" smtClean="0"/>
              <a:t>一味</a:t>
            </a:r>
            <a:r>
              <a:rPr lang="ja-JP" altLang="en-US" sz="2200" dirty="0"/>
              <a:t>唐辛子が入っていてとっても辛かったけど　全部食べちゃった</a:t>
            </a:r>
            <a:br>
              <a:rPr lang="ja-JP" altLang="en-US" sz="2200" dirty="0"/>
            </a:br>
            <a:r>
              <a:rPr lang="ja-JP" altLang="en-US" sz="2200" dirty="0"/>
              <a:t/>
            </a:r>
            <a:br>
              <a:rPr lang="ja-JP" altLang="en-US" sz="2200" dirty="0"/>
            </a:br>
            <a:r>
              <a:rPr lang="ja-JP" altLang="en-US" sz="2200" dirty="0"/>
              <a:t>本当は知っているよ　一人泣いた日もあったんだよね</a:t>
            </a:r>
            <a:br>
              <a:rPr lang="ja-JP" altLang="en-US" sz="2200" dirty="0"/>
            </a:br>
            <a:r>
              <a:rPr lang="ja-JP" altLang="en-US" sz="2200" dirty="0"/>
              <a:t>それでも雲のように　私を包んでくれた</a:t>
            </a:r>
            <a:br>
              <a:rPr lang="ja-JP" altLang="en-US" sz="2200" dirty="0"/>
            </a:br>
            <a:r>
              <a:rPr lang="ja-JP" altLang="en-US" sz="2200" dirty="0"/>
              <a:t>本当は知っているよ　誰にも言えない日もあったんだよね</a:t>
            </a:r>
            <a:br>
              <a:rPr lang="ja-JP" altLang="en-US" sz="2200" dirty="0"/>
            </a:br>
            <a:r>
              <a:rPr lang="ja-JP" altLang="en-US" sz="2200" dirty="0"/>
              <a:t>ほおずりするといつも　かわらぬ　あったかい</a:t>
            </a:r>
            <a:r>
              <a:rPr lang="ja-JP" altLang="en-US" sz="2200" dirty="0" err="1" smtClean="0"/>
              <a:t>ほっぺた</a:t>
            </a:r>
            <a:r>
              <a:rPr lang="en-US" altLang="ja-JP" sz="2200" dirty="0" smtClean="0"/>
              <a:t/>
            </a:r>
            <a:br>
              <a:rPr lang="en-US" altLang="ja-JP" sz="2200" dirty="0" smtClean="0"/>
            </a:br>
            <a:r>
              <a:rPr lang="ja-JP" altLang="en-US" sz="2200" dirty="0"/>
              <a:t/>
            </a:r>
            <a:br>
              <a:rPr lang="ja-JP" altLang="en-US" sz="2200" dirty="0"/>
            </a:br>
            <a:r>
              <a:rPr lang="ja-JP" altLang="en-US" sz="2200" dirty="0" smtClean="0"/>
              <a:t>　　　　　　　　　　　　　　　　　（略）</a:t>
            </a:r>
            <a:r>
              <a:rPr lang="en-US" altLang="ja-JP" sz="2200" dirty="0" smtClean="0"/>
              <a:t/>
            </a:r>
            <a:br>
              <a:rPr lang="en-US" altLang="ja-JP" sz="2200" dirty="0" smtClean="0"/>
            </a:br>
            <a:r>
              <a:rPr lang="ja-JP" altLang="en-US" sz="2200" dirty="0"/>
              <a:t>マイ・マイ・マザーチーク　マイ・マイ・</a:t>
            </a:r>
            <a:r>
              <a:rPr lang="ja-JP" altLang="en-US" sz="2200" dirty="0" smtClean="0"/>
              <a:t>マザーチーク　世界一</a:t>
            </a:r>
            <a:r>
              <a:rPr lang="ja-JP" altLang="en-US" sz="2200" dirty="0"/>
              <a:t>のこの</a:t>
            </a:r>
            <a:r>
              <a:rPr lang="ja-JP" altLang="en-US" sz="2200" dirty="0" smtClean="0"/>
              <a:t>感触</a:t>
            </a:r>
            <a:r>
              <a:rPr lang="ja-JP" altLang="en-US" sz="2200" dirty="0"/>
              <a:t/>
            </a:r>
            <a:br>
              <a:rPr lang="ja-JP" altLang="en-US" sz="2200" dirty="0"/>
            </a:br>
            <a:r>
              <a:rPr lang="ja-JP" altLang="en-US" sz="2200" dirty="0"/>
              <a:t>マイ・マイ・マザーチーク　マイ・マイ・マザーチーク　</a:t>
            </a:r>
            <a:r>
              <a:rPr lang="ja-JP" altLang="en-US" sz="2200" dirty="0" smtClean="0"/>
              <a:t>二人</a:t>
            </a:r>
            <a:r>
              <a:rPr lang="ja-JP" altLang="en-US" sz="2200" dirty="0"/>
              <a:t>で一つなんだ</a:t>
            </a:r>
            <a:r>
              <a:rPr lang="ja-JP" altLang="en-US" sz="2200" dirty="0" smtClean="0"/>
              <a:t>から</a:t>
            </a:r>
            <a:endParaRPr kumimoji="1" lang="ja-JP" altLang="en-US" sz="2200" dirty="0"/>
          </a:p>
        </p:txBody>
      </p:sp>
    </p:spTree>
    <p:extLst>
      <p:ext uri="{BB962C8B-B14F-4D97-AF65-F5344CB8AC3E}">
        <p14:creationId xmlns:p14="http://schemas.microsoft.com/office/powerpoint/2010/main" val="773439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188640"/>
            <a:ext cx="8568952" cy="6309420"/>
          </a:xfrm>
          <a:prstGeom prst="rect">
            <a:avLst/>
          </a:prstGeom>
          <a:noFill/>
        </p:spPr>
        <p:txBody>
          <a:bodyPr wrap="square" rtlCol="0">
            <a:spAutoFit/>
          </a:bodyPr>
          <a:lstStyle/>
          <a:p>
            <a:r>
              <a:rPr lang="ja-JP" altLang="en-US" sz="3600" b="1" dirty="0" smtClean="0">
                <a:latin typeface="HG丸ｺﾞｼｯｸM-PRO" panose="020F0600000000000000" pitchFamily="50" charset="-128"/>
                <a:ea typeface="HG丸ｺﾞｼｯｸM-PRO" panose="020F0600000000000000" pitchFamily="50" charset="-128"/>
              </a:rPr>
              <a:t>研究の成果</a:t>
            </a:r>
            <a:endParaRPr lang="en-US" altLang="ja-JP" sz="3600" b="1" dirty="0" smtClean="0">
              <a:latin typeface="HG丸ｺﾞｼｯｸM-PRO" panose="020F0600000000000000" pitchFamily="50" charset="-128"/>
              <a:ea typeface="HG丸ｺﾞｼｯｸM-PRO" panose="020F0600000000000000" pitchFamily="50" charset="-128"/>
            </a:endParaRPr>
          </a:p>
          <a:p>
            <a:r>
              <a:rPr lang="ja-JP" altLang="ja-JP" sz="2400" dirty="0" smtClean="0">
                <a:latin typeface="HG丸ｺﾞｼｯｸM-PRO" panose="020F0600000000000000" pitchFamily="50" charset="-128"/>
                <a:ea typeface="HG丸ｺﾞｼｯｸM-PRO" panose="020F0600000000000000" pitchFamily="50" charset="-128"/>
              </a:rPr>
              <a:t>　</a:t>
            </a:r>
            <a:r>
              <a:rPr lang="ja-JP" altLang="ja-JP" sz="2800" dirty="0" smtClean="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岩倉市子ども条例の学びを通して</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子どもたちがもつ権利について知る</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権利を守るために必要なことを考える</a:t>
            </a:r>
            <a:endParaRPr lang="ja-JP" altLang="ja-JP" sz="2800" b="1" dirty="0" smtClean="0">
              <a:latin typeface="HG丸ｺﾞｼｯｸM-PRO" panose="020F0600000000000000" pitchFamily="50" charset="-128"/>
              <a:ea typeface="HG丸ｺﾞｼｯｸM-PRO" panose="020F0600000000000000" pitchFamily="50" charset="-128"/>
            </a:endParaRPr>
          </a:p>
          <a:p>
            <a:r>
              <a:rPr lang="ja-JP" altLang="ja-JP" sz="2800" b="1" dirty="0" smtClean="0">
                <a:latin typeface="HG丸ｺﾞｼｯｸM-PRO" panose="020F0600000000000000" pitchFamily="50" charset="-128"/>
                <a:ea typeface="HG丸ｺﾞｼｯｸM-PRO" panose="020F0600000000000000" pitchFamily="50" charset="-128"/>
              </a:rPr>
              <a:t>　</a:t>
            </a:r>
            <a:r>
              <a:rPr lang="ja-JP" altLang="ja-JP" sz="2800" dirty="0" smtClean="0">
                <a:latin typeface="HG丸ｺﾞｼｯｸM-PRO" panose="020F0600000000000000" pitchFamily="50" charset="-128"/>
                <a:ea typeface="HG丸ｺﾞｼｯｸM-PRO" panose="020F0600000000000000" pitchFamily="50" charset="-128"/>
              </a:rPr>
              <a:t>○</a:t>
            </a:r>
            <a:r>
              <a:rPr lang="ja-JP" altLang="en-US" sz="2800" dirty="0" smtClean="0">
                <a:latin typeface="HG丸ｺﾞｼｯｸM-PRO" panose="020F0600000000000000" pitchFamily="50" charset="-128"/>
                <a:ea typeface="HG丸ｺﾞｼｯｸM-PRO" panose="020F0600000000000000" pitchFamily="50" charset="-128"/>
              </a:rPr>
              <a:t>　岩倉市子ども人権会議を通して</a:t>
            </a:r>
            <a:r>
              <a:rPr lang="ja-JP" altLang="ja-JP" sz="2800" dirty="0" smtClean="0">
                <a:latin typeface="HG丸ｺﾞｼｯｸM-PRO" panose="020F0600000000000000" pitchFamily="50" charset="-128"/>
                <a:ea typeface="HG丸ｺﾞｼｯｸM-PRO" panose="020F0600000000000000" pitchFamily="50" charset="-128"/>
              </a:rPr>
              <a:t>　</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自分たち</a:t>
            </a:r>
            <a:r>
              <a:rPr lang="ja-JP" altLang="en-US" sz="3200" dirty="0">
                <a:latin typeface="HG丸ｺﾞｼｯｸM-PRO" panose="020F0600000000000000" pitchFamily="50" charset="-128"/>
                <a:ea typeface="HG丸ｺﾞｼｯｸM-PRO" panose="020F0600000000000000" pitchFamily="50" charset="-128"/>
              </a:rPr>
              <a:t>が決めた合い言葉</a:t>
            </a:r>
            <a:r>
              <a:rPr lang="ja-JP" altLang="en-US" sz="3200" dirty="0" smtClean="0">
                <a:latin typeface="HG丸ｺﾞｼｯｸM-PRO" panose="020F0600000000000000" pitchFamily="50" charset="-128"/>
                <a:ea typeface="HG丸ｺﾞｼｯｸM-PRO" panose="020F0600000000000000" pitchFamily="50" charset="-128"/>
              </a:rPr>
              <a:t>が広がる</a:t>
            </a:r>
            <a:endParaRPr lang="en-US" altLang="ja-JP" sz="2800" dirty="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a:t>
            </a:r>
            <a:r>
              <a:rPr lang="ja-JP" altLang="en-US" sz="2800" dirty="0">
                <a:latin typeface="HG丸ｺﾞｼｯｸM-PRO" panose="020F0600000000000000" pitchFamily="50" charset="-128"/>
                <a:ea typeface="HG丸ｺﾞｼｯｸM-PRO" panose="020F0600000000000000" pitchFamily="50" charset="-128"/>
              </a:rPr>
              <a:t>　</a:t>
            </a:r>
            <a:r>
              <a:rPr lang="ja-JP" altLang="ja-JP" sz="3200" dirty="0">
                <a:latin typeface="HG丸ｺﾞｼｯｸM-PRO" panose="020F0600000000000000" pitchFamily="50" charset="-128"/>
                <a:ea typeface="HG丸ｺﾞｼｯｸM-PRO" panose="020F0600000000000000" pitchFamily="50" charset="-128"/>
              </a:rPr>
              <a:t>自分</a:t>
            </a:r>
            <a:r>
              <a:rPr lang="ja-JP" altLang="en-US" sz="3200" dirty="0">
                <a:latin typeface="HG丸ｺﾞｼｯｸM-PRO" panose="020F0600000000000000" pitchFamily="50" charset="-128"/>
                <a:ea typeface="HG丸ｺﾞｼｯｸM-PRO" panose="020F0600000000000000" pitchFamily="50" charset="-128"/>
              </a:rPr>
              <a:t>も仲間</a:t>
            </a:r>
            <a:r>
              <a:rPr lang="ja-JP" altLang="en-US" sz="3200" dirty="0" smtClean="0">
                <a:latin typeface="HG丸ｺﾞｼｯｸM-PRO" panose="020F0600000000000000" pitchFamily="50" charset="-128"/>
                <a:ea typeface="HG丸ｺﾞｼｯｸM-PRO" panose="020F0600000000000000" pitchFamily="50" charset="-128"/>
              </a:rPr>
              <a:t>も大切</a:t>
            </a:r>
            <a:r>
              <a:rPr lang="ja-JP" altLang="en-US" sz="3200" dirty="0">
                <a:latin typeface="HG丸ｺﾞｼｯｸM-PRO" panose="020F0600000000000000" pitchFamily="50" charset="-128"/>
                <a:ea typeface="HG丸ｺﾞｼｯｸM-PRO" panose="020F0600000000000000" pitchFamily="50" charset="-128"/>
              </a:rPr>
              <a:t>にする意識が高まる</a:t>
            </a:r>
            <a:endParaRPr lang="ja-JP" altLang="ja-JP" sz="3200" b="1" dirty="0">
              <a:latin typeface="HG丸ｺﾞｼｯｸM-PRO" panose="020F0600000000000000" pitchFamily="50" charset="-128"/>
              <a:ea typeface="HG丸ｺﾞｼｯｸM-PRO" panose="020F0600000000000000" pitchFamily="50" charset="-128"/>
            </a:endParaRPr>
          </a:p>
          <a:p>
            <a:r>
              <a:rPr lang="ja-JP" altLang="ja-JP" sz="2800" b="1" dirty="0">
                <a:latin typeface="HG丸ｺﾞｼｯｸM-PRO" panose="020F0600000000000000" pitchFamily="50" charset="-128"/>
                <a:ea typeface="HG丸ｺﾞｼｯｸM-PRO" panose="020F0600000000000000" pitchFamily="50" charset="-128"/>
              </a:rPr>
              <a:t>　</a:t>
            </a:r>
            <a:r>
              <a:rPr lang="ja-JP" altLang="ja-JP" sz="2800" dirty="0" smtClean="0">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大型紙芝居の制作・上演を</a:t>
            </a:r>
            <a:r>
              <a:rPr lang="ja-JP" altLang="en-US" sz="2800" dirty="0" smtClean="0">
                <a:latin typeface="HG丸ｺﾞｼｯｸM-PRO" panose="020F0600000000000000" pitchFamily="50" charset="-128"/>
                <a:ea typeface="HG丸ｺﾞｼｯｸM-PRO" panose="020F0600000000000000" pitchFamily="50" charset="-128"/>
              </a:rPr>
              <a:t>通して　</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子どもたちの手で一から創りあげた</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上演の際の興味関心が高まる</a:t>
            </a:r>
            <a:endParaRPr lang="ja-JP" altLang="ja-JP" sz="2800" b="1" dirty="0" smtClean="0">
              <a:latin typeface="HG丸ｺﾞｼｯｸM-PRO" panose="020F0600000000000000" pitchFamily="50" charset="-128"/>
              <a:ea typeface="HG丸ｺﾞｼｯｸM-PRO" panose="020F0600000000000000" pitchFamily="50" charset="-128"/>
            </a:endParaRPr>
          </a:p>
          <a:p>
            <a:r>
              <a:rPr lang="ja-JP" altLang="ja-JP" sz="2800" dirty="0" smtClean="0">
                <a:latin typeface="HG丸ｺﾞｼｯｸM-PRO" panose="020F0600000000000000" pitchFamily="50" charset="-128"/>
                <a:ea typeface="HG丸ｺﾞｼｯｸM-PRO" panose="020F0600000000000000" pitchFamily="50" charset="-128"/>
              </a:rPr>
              <a:t>　○　</a:t>
            </a:r>
            <a:r>
              <a:rPr lang="ja-JP" altLang="en-US" sz="2800" dirty="0" smtClean="0">
                <a:latin typeface="HG丸ｺﾞｼｯｸM-PRO" panose="020F0600000000000000" pitchFamily="50" charset="-128"/>
                <a:ea typeface="HG丸ｺﾞｼｯｸM-PRO" panose="020F0600000000000000" pitchFamily="50" charset="-128"/>
              </a:rPr>
              <a:t>人権講演会を通して</a:t>
            </a:r>
            <a:endParaRPr lang="en-US" altLang="ja-JP" sz="28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前向きに生きている姿を実感する</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自分の生き方について改めて考える</a:t>
            </a:r>
            <a:r>
              <a:rPr lang="ja-JP" altLang="ja-JP" sz="2800" dirty="0"/>
              <a:t>　</a:t>
            </a:r>
            <a:endParaRPr kumimoji="1" lang="ja-JP" altLang="en-US" sz="2400" dirty="0">
              <a:latin typeface="HG丸ｺﾞｼｯｸM-PRO" panose="020F0600000000000000" pitchFamily="50" charset="-128"/>
              <a:ea typeface="HG丸ｺﾞｼｯｸM-PRO" panose="020F0600000000000000" pitchFamily="50" charset="-128"/>
            </a:endParaRPr>
          </a:p>
        </p:txBody>
      </p:sp>
      <p:cxnSp>
        <p:nvCxnSpPr>
          <p:cNvPr id="3" name="直線コネクタ 2"/>
          <p:cNvCxnSpPr/>
          <p:nvPr/>
        </p:nvCxnSpPr>
        <p:spPr>
          <a:xfrm>
            <a:off x="1547664" y="1700808"/>
            <a:ext cx="65167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flipV="1">
            <a:off x="1547664" y="3548340"/>
            <a:ext cx="6912768"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19672" y="5013176"/>
            <a:ext cx="525658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547664" y="5949280"/>
            <a:ext cx="61206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547664" y="2204864"/>
            <a:ext cx="67687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547664" y="3140968"/>
            <a:ext cx="65167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547664" y="4496782"/>
            <a:ext cx="6516724" cy="123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547664" y="6356652"/>
            <a:ext cx="6649532"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93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319008"/>
            <a:ext cx="8496944" cy="5878532"/>
          </a:xfrm>
          <a:prstGeom prst="rect">
            <a:avLst/>
          </a:prstGeom>
          <a:noFill/>
          <a:ln w="25400">
            <a:noFill/>
            <a:prstDash val="solid"/>
          </a:ln>
        </p:spPr>
        <p:txBody>
          <a:bodyPr wrap="square" rtlCol="0">
            <a:spAutoFit/>
          </a:bodyPr>
          <a:lstStyle/>
          <a:p>
            <a:r>
              <a:rPr lang="ja-JP" altLang="ja-JP" sz="2800" dirty="0"/>
              <a:t>　</a:t>
            </a:r>
            <a:r>
              <a:rPr lang="ja-JP" altLang="ja-JP" sz="3600" b="1" dirty="0" smtClean="0">
                <a:latin typeface="HG丸ｺﾞｼｯｸM-PRO" panose="020F0600000000000000" pitchFamily="50" charset="-128"/>
                <a:ea typeface="HG丸ｺﾞｼｯｸM-PRO" panose="020F0600000000000000" pitchFamily="50" charset="-128"/>
              </a:rPr>
              <a:t>今後</a:t>
            </a:r>
            <a:r>
              <a:rPr lang="ja-JP" altLang="ja-JP" sz="3600" b="1" dirty="0">
                <a:latin typeface="HG丸ｺﾞｼｯｸM-PRO" panose="020F0600000000000000" pitchFamily="50" charset="-128"/>
                <a:ea typeface="HG丸ｺﾞｼｯｸM-PRO" panose="020F0600000000000000" pitchFamily="50" charset="-128"/>
              </a:rPr>
              <a:t>の</a:t>
            </a:r>
            <a:r>
              <a:rPr lang="ja-JP" altLang="ja-JP" sz="3600" b="1" dirty="0" smtClean="0">
                <a:latin typeface="HG丸ｺﾞｼｯｸM-PRO" panose="020F0600000000000000" pitchFamily="50" charset="-128"/>
                <a:ea typeface="HG丸ｺﾞｼｯｸM-PRO" panose="020F0600000000000000" pitchFamily="50" charset="-128"/>
              </a:rPr>
              <a:t>課題</a:t>
            </a:r>
            <a:endParaRPr lang="ja-JP" altLang="ja-JP" sz="3600" b="1" dirty="0">
              <a:latin typeface="HG丸ｺﾞｼｯｸM-PRO" panose="020F0600000000000000" pitchFamily="50" charset="-128"/>
              <a:ea typeface="HG丸ｺﾞｼｯｸM-PRO" panose="020F0600000000000000" pitchFamily="50" charset="-128"/>
            </a:endParaRPr>
          </a:p>
          <a:p>
            <a:r>
              <a:rPr lang="ja-JP" altLang="ja-JP"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a:t>
            </a:r>
            <a:r>
              <a:rPr lang="ja-JP" altLang="ja-JP" sz="3200" dirty="0">
                <a:latin typeface="HG丸ｺﾞｼｯｸM-PRO" panose="020F0600000000000000" pitchFamily="50" charset="-128"/>
                <a:ea typeface="HG丸ｺﾞｼｯｸM-PRO" panose="020F0600000000000000" pitchFamily="50" charset="-128"/>
              </a:rPr>
              <a:t>　一つ一つの取組を</a:t>
            </a:r>
            <a:r>
              <a:rPr lang="ja-JP" altLang="ja-JP" sz="3200" dirty="0" smtClean="0">
                <a:latin typeface="HG丸ｺﾞｼｯｸM-PRO" panose="020F0600000000000000" pitchFamily="50" charset="-128"/>
                <a:ea typeface="HG丸ｺﾞｼｯｸM-PRO" panose="020F0600000000000000" pitchFamily="50" charset="-128"/>
              </a:rPr>
              <a:t>，人権尊重の</a:t>
            </a:r>
            <a:r>
              <a:rPr lang="ja-JP" altLang="ja-JP" sz="3200" dirty="0">
                <a:latin typeface="HG丸ｺﾞｼｯｸM-PRO" panose="020F0600000000000000" pitchFamily="50" charset="-128"/>
                <a:ea typeface="HG丸ｺﾞｼｯｸM-PRO" panose="020F0600000000000000" pitchFamily="50" charset="-128"/>
              </a:rPr>
              <a:t>視点</a:t>
            </a:r>
            <a:r>
              <a:rPr lang="ja-JP" altLang="ja-JP" sz="3200" dirty="0" smtClean="0">
                <a:latin typeface="HG丸ｺﾞｼｯｸM-PRO" panose="020F0600000000000000" pitchFamily="50" charset="-128"/>
                <a:ea typeface="HG丸ｺﾞｼｯｸM-PRO" panose="020F0600000000000000" pitchFamily="50" charset="-128"/>
              </a:rPr>
              <a:t>か</a:t>
            </a:r>
            <a:r>
              <a:rPr lang="ja-JP" altLang="en-US" sz="3200" dirty="0" smtClean="0">
                <a:latin typeface="HG丸ｺﾞｼｯｸM-PRO" panose="020F0600000000000000" pitchFamily="50" charset="-128"/>
                <a:ea typeface="HG丸ｺﾞｼｯｸM-PRO" panose="020F0600000000000000" pitchFamily="50" charset="-128"/>
              </a:rPr>
              <a:t>　　</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r>
              <a:rPr lang="ja-JP" altLang="ja-JP" sz="3200" dirty="0" smtClean="0">
                <a:latin typeface="HG丸ｺﾞｼｯｸM-PRO" panose="020F0600000000000000" pitchFamily="50" charset="-128"/>
                <a:ea typeface="HG丸ｺﾞｼｯｸM-PRO" panose="020F0600000000000000" pitchFamily="50" charset="-128"/>
              </a:rPr>
              <a:t>ら捉え直</a:t>
            </a:r>
            <a:r>
              <a:rPr lang="ja-JP" altLang="en-US" sz="3200" dirty="0" smtClean="0">
                <a:latin typeface="HG丸ｺﾞｼｯｸM-PRO" panose="020F0600000000000000" pitchFamily="50" charset="-128"/>
                <a:ea typeface="HG丸ｺﾞｼｯｸM-PRO" panose="020F0600000000000000" pitchFamily="50" charset="-128"/>
              </a:rPr>
              <a:t>す</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　</a:t>
            </a:r>
            <a:r>
              <a:rPr lang="ja-JP" altLang="en-US" sz="3600" b="1" dirty="0" smtClean="0">
                <a:latin typeface="HG丸ｺﾞｼｯｸM-PRO" panose="020F0600000000000000" pitchFamily="50" charset="-128"/>
                <a:ea typeface="HG丸ｺﾞｼｯｸM-PRO" panose="020F0600000000000000" pitchFamily="50" charset="-128"/>
              </a:rPr>
              <a:t>さまざまな</a:t>
            </a:r>
            <a:r>
              <a:rPr lang="ja-JP" altLang="ja-JP" sz="3600" b="1" dirty="0" smtClean="0">
                <a:latin typeface="HG丸ｺﾞｼｯｸM-PRO" panose="020F0600000000000000" pitchFamily="50" charset="-128"/>
                <a:ea typeface="HG丸ｺﾞｼｯｸM-PRO" panose="020F0600000000000000" pitchFamily="50" charset="-128"/>
              </a:rPr>
              <a:t>人</a:t>
            </a:r>
            <a:r>
              <a:rPr lang="ja-JP" altLang="ja-JP" sz="3600" b="1" dirty="0">
                <a:latin typeface="HG丸ｺﾞｼｯｸM-PRO" panose="020F0600000000000000" pitchFamily="50" charset="-128"/>
                <a:ea typeface="HG丸ｺﾞｼｯｸM-PRO" panose="020F0600000000000000" pitchFamily="50" charset="-128"/>
              </a:rPr>
              <a:t>との</a:t>
            </a:r>
            <a:r>
              <a:rPr lang="ja-JP" altLang="ja-JP" sz="3600" b="1" dirty="0" smtClean="0">
                <a:latin typeface="HG丸ｺﾞｼｯｸM-PRO" panose="020F0600000000000000" pitchFamily="50" charset="-128"/>
                <a:ea typeface="HG丸ｺﾞｼｯｸM-PRO" panose="020F0600000000000000" pitchFamily="50" charset="-128"/>
              </a:rPr>
              <a:t>かかわり</a:t>
            </a:r>
            <a:endParaRPr lang="en-US" altLang="ja-JP" sz="3600" b="1"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r>
              <a:rPr lang="ja-JP" altLang="ja-JP" sz="3600" b="1" dirty="0" smtClean="0">
                <a:latin typeface="HG丸ｺﾞｼｯｸM-PRO" panose="020F0600000000000000" pitchFamily="50" charset="-128"/>
                <a:ea typeface="HG丸ｺﾞｼｯｸM-PRO" panose="020F0600000000000000" pitchFamily="50" charset="-128"/>
              </a:rPr>
              <a:t>自分</a:t>
            </a:r>
            <a:r>
              <a:rPr lang="ja-JP" altLang="ja-JP" sz="3600" b="1" dirty="0">
                <a:latin typeface="HG丸ｺﾞｼｯｸM-PRO" panose="020F0600000000000000" pitchFamily="50" charset="-128"/>
                <a:ea typeface="HG丸ｺﾞｼｯｸM-PRO" panose="020F0600000000000000" pitchFamily="50" charset="-128"/>
              </a:rPr>
              <a:t>のよさを</a:t>
            </a:r>
            <a:r>
              <a:rPr lang="ja-JP" altLang="ja-JP" sz="3600" b="1" dirty="0" smtClean="0">
                <a:latin typeface="HG丸ｺﾞｼｯｸM-PRO" panose="020F0600000000000000" pitchFamily="50" charset="-128"/>
                <a:ea typeface="HG丸ｺﾞｼｯｸM-PRO" panose="020F0600000000000000" pitchFamily="50" charset="-128"/>
              </a:rPr>
              <a:t>自覚</a:t>
            </a:r>
            <a:endParaRPr lang="en-US" altLang="ja-JP" sz="36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r>
              <a:rPr lang="ja-JP" altLang="ja-JP" sz="3600" b="1" dirty="0" smtClean="0">
                <a:latin typeface="HG丸ｺﾞｼｯｸM-PRO" panose="020F0600000000000000" pitchFamily="50" charset="-128"/>
                <a:ea typeface="HG丸ｺﾞｼｯｸM-PRO" panose="020F0600000000000000" pitchFamily="50" charset="-128"/>
              </a:rPr>
              <a:t>仲間</a:t>
            </a:r>
            <a:r>
              <a:rPr lang="ja-JP" altLang="ja-JP" sz="3600" b="1" dirty="0">
                <a:latin typeface="HG丸ｺﾞｼｯｸM-PRO" panose="020F0600000000000000" pitchFamily="50" charset="-128"/>
                <a:ea typeface="HG丸ｺﾞｼｯｸM-PRO" panose="020F0600000000000000" pitchFamily="50" charset="-128"/>
              </a:rPr>
              <a:t>や他者を尊重</a:t>
            </a:r>
            <a:r>
              <a:rPr lang="ja-JP" altLang="ja-JP" sz="3600" b="1" dirty="0" smtClean="0">
                <a:latin typeface="HG丸ｺﾞｼｯｸM-PRO" panose="020F0600000000000000" pitchFamily="50" charset="-128"/>
                <a:ea typeface="HG丸ｺﾞｼｯｸM-PRO" panose="020F0600000000000000" pitchFamily="50" charset="-128"/>
              </a:rPr>
              <a:t>し合</a:t>
            </a:r>
            <a:r>
              <a:rPr lang="ja-JP" altLang="en-US" sz="3600" b="1" dirty="0" smtClean="0">
                <a:latin typeface="HG丸ｺﾞｼｯｸM-PRO" panose="020F0600000000000000" pitchFamily="50" charset="-128"/>
                <a:ea typeface="HG丸ｺﾞｼｯｸM-PRO" panose="020F0600000000000000" pitchFamily="50" charset="-128"/>
              </a:rPr>
              <a:t>う</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ja-JP" sz="3200" dirty="0">
                <a:latin typeface="HG丸ｺﾞｼｯｸM-PRO" panose="020F0600000000000000" pitchFamily="50" charset="-128"/>
                <a:ea typeface="HG丸ｺﾞｼｯｸM-PRO" panose="020F0600000000000000" pitchFamily="50" charset="-128"/>
              </a:rPr>
              <a:t>　</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a:t>
            </a:r>
            <a:r>
              <a:rPr lang="ja-JP" altLang="ja-JP" sz="3200" dirty="0">
                <a:latin typeface="HG丸ｺﾞｼｯｸM-PRO" panose="020F0600000000000000" pitchFamily="50" charset="-128"/>
                <a:ea typeface="HG丸ｺﾞｼｯｸM-PRO" panose="020F0600000000000000" pitchFamily="50" charset="-128"/>
              </a:rPr>
              <a:t>　</a:t>
            </a:r>
            <a:r>
              <a:rPr lang="ja-JP" altLang="ja-JP" sz="3200" dirty="0" smtClean="0">
                <a:latin typeface="HG丸ｺﾞｼｯｸM-PRO" panose="020F0600000000000000" pitchFamily="50" charset="-128"/>
                <a:ea typeface="HG丸ｺﾞｼｯｸM-PRO" panose="020F0600000000000000" pitchFamily="50" charset="-128"/>
              </a:rPr>
              <a:t>児童生徒</a:t>
            </a:r>
            <a:r>
              <a:rPr lang="ja-JP" altLang="ja-JP" sz="3200" dirty="0">
                <a:latin typeface="HG丸ｺﾞｼｯｸM-PRO" panose="020F0600000000000000" pitchFamily="50" charset="-128"/>
                <a:ea typeface="HG丸ｺﾞｼｯｸM-PRO" panose="020F0600000000000000" pitchFamily="50" charset="-128"/>
              </a:rPr>
              <a:t>が実際に直面している問題</a:t>
            </a:r>
            <a:r>
              <a:rPr lang="ja-JP" altLang="ja-JP" sz="3200" dirty="0" smtClean="0">
                <a:latin typeface="HG丸ｺﾞｼｯｸM-PRO" panose="020F0600000000000000" pitchFamily="50" charset="-128"/>
                <a:ea typeface="HG丸ｺﾞｼｯｸM-PRO" panose="020F0600000000000000" pitchFamily="50" charset="-128"/>
              </a:rPr>
              <a:t>へ</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の</a:t>
            </a:r>
            <a:r>
              <a:rPr lang="ja-JP" altLang="ja-JP" sz="3200" dirty="0" smtClean="0">
                <a:latin typeface="HG丸ｺﾞｼｯｸM-PRO" panose="020F0600000000000000" pitchFamily="50" charset="-128"/>
                <a:ea typeface="HG丸ｺﾞｼｯｸM-PRO" panose="020F0600000000000000" pitchFamily="50" charset="-128"/>
              </a:rPr>
              <a:t>取組</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　</a:t>
            </a:r>
            <a:r>
              <a:rPr lang="ja-JP" altLang="ja-JP" sz="3600" b="1" dirty="0" smtClean="0">
                <a:latin typeface="HG丸ｺﾞｼｯｸM-PRO" panose="020F0600000000000000" pitchFamily="50" charset="-128"/>
                <a:ea typeface="HG丸ｺﾞｼｯｸM-PRO" panose="020F0600000000000000" pitchFamily="50" charset="-128"/>
              </a:rPr>
              <a:t>日常</a:t>
            </a:r>
            <a:r>
              <a:rPr lang="ja-JP" altLang="ja-JP" sz="3600" b="1" dirty="0">
                <a:latin typeface="HG丸ｺﾞｼｯｸM-PRO" panose="020F0600000000000000" pitchFamily="50" charset="-128"/>
                <a:ea typeface="HG丸ｺﾞｼｯｸM-PRO" panose="020F0600000000000000" pitchFamily="50" charset="-128"/>
              </a:rPr>
              <a:t>の生活場面で</a:t>
            </a:r>
            <a:r>
              <a:rPr lang="ja-JP" altLang="ja-JP" sz="3600" b="1" dirty="0" smtClean="0">
                <a:latin typeface="HG丸ｺﾞｼｯｸM-PRO" panose="020F0600000000000000" pitchFamily="50" charset="-128"/>
                <a:ea typeface="HG丸ｺﾞｼｯｸM-PRO" panose="020F0600000000000000" pitchFamily="50" charset="-128"/>
              </a:rPr>
              <a:t>生かされる</a:t>
            </a:r>
            <a:endParaRPr lang="en-US" altLang="ja-JP" sz="3200" b="1" dirty="0" smtClean="0">
              <a:latin typeface="HG丸ｺﾞｼｯｸM-PRO" panose="020F0600000000000000" pitchFamily="50" charset="-128"/>
              <a:ea typeface="HG丸ｺﾞｼｯｸM-PRO" panose="020F0600000000000000" pitchFamily="50" charset="-128"/>
            </a:endParaRPr>
          </a:p>
          <a:p>
            <a:r>
              <a:rPr lang="ja-JP" altLang="en-US" sz="3200" b="1" dirty="0">
                <a:latin typeface="HG丸ｺﾞｼｯｸM-PRO" panose="020F0600000000000000" pitchFamily="50" charset="-128"/>
                <a:ea typeface="HG丸ｺﾞｼｯｸM-PRO" panose="020F0600000000000000" pitchFamily="50" charset="-128"/>
              </a:rPr>
              <a:t>　</a:t>
            </a:r>
            <a:r>
              <a:rPr lang="ja-JP" altLang="en-US" sz="3200" b="1" dirty="0" smtClean="0">
                <a:latin typeface="HG丸ｺﾞｼｯｸM-PRO" panose="020F0600000000000000" pitchFamily="50" charset="-128"/>
                <a:ea typeface="HG丸ｺﾞｼｯｸM-PRO" panose="020F0600000000000000" pitchFamily="50" charset="-128"/>
              </a:rPr>
              <a:t>　　</a:t>
            </a:r>
            <a:r>
              <a:rPr lang="ja-JP" altLang="ja-JP" sz="3600" b="1" dirty="0" smtClean="0">
                <a:latin typeface="HG丸ｺﾞｼｯｸM-PRO" panose="020F0600000000000000" pitchFamily="50" charset="-128"/>
                <a:ea typeface="HG丸ｺﾞｼｯｸM-PRO" panose="020F0600000000000000" pitchFamily="50" charset="-128"/>
              </a:rPr>
              <a:t>実践的な</a:t>
            </a:r>
            <a:r>
              <a:rPr lang="ja-JP" altLang="ja-JP" sz="3600" b="1" dirty="0">
                <a:latin typeface="HG丸ｺﾞｼｯｸM-PRO" panose="020F0600000000000000" pitchFamily="50" charset="-128"/>
                <a:ea typeface="HG丸ｺﾞｼｯｸM-PRO" panose="020F0600000000000000" pitchFamily="50" charset="-128"/>
              </a:rPr>
              <a:t>行動力</a:t>
            </a:r>
            <a:r>
              <a:rPr lang="ja-JP" altLang="ja-JP" sz="3200" b="1" dirty="0">
                <a:latin typeface="HG丸ｺﾞｼｯｸM-PRO" panose="020F0600000000000000" pitchFamily="50" charset="-128"/>
                <a:ea typeface="HG丸ｺﾞｼｯｸM-PRO" panose="020F0600000000000000" pitchFamily="50" charset="-128"/>
              </a:rPr>
              <a:t>へ</a:t>
            </a:r>
            <a:r>
              <a:rPr lang="ja-JP" altLang="ja-JP" sz="3200" b="1" dirty="0" smtClean="0">
                <a:latin typeface="HG丸ｺﾞｼｯｸM-PRO" panose="020F0600000000000000" pitchFamily="50" charset="-128"/>
                <a:ea typeface="HG丸ｺﾞｼｯｸM-PRO" panose="020F0600000000000000" pitchFamily="50" charset="-128"/>
              </a:rPr>
              <a:t>とつなげていく</a:t>
            </a:r>
            <a:r>
              <a:rPr kumimoji="1" lang="ja-JP" altLang="en-US" sz="2400" dirty="0" smtClean="0">
                <a:latin typeface="HG丸ｺﾞｼｯｸM-PRO" panose="020F0600000000000000" pitchFamily="50" charset="-128"/>
                <a:ea typeface="HG丸ｺﾞｼｯｸM-PRO" panose="020F0600000000000000" pitchFamily="50" charset="-128"/>
              </a:rPr>
              <a:t>　　</a:t>
            </a:r>
            <a:endParaRPr kumimoji="1" lang="ja-JP" altLang="en-US" sz="2400" dirty="0">
              <a:latin typeface="HG丸ｺﾞｼｯｸM-PRO" panose="020F0600000000000000" pitchFamily="50" charset="-128"/>
              <a:ea typeface="HG丸ｺﾞｼｯｸM-PRO" panose="020F0600000000000000" pitchFamily="50" charset="-128"/>
            </a:endParaRPr>
          </a:p>
        </p:txBody>
      </p:sp>
      <p:cxnSp>
        <p:nvCxnSpPr>
          <p:cNvPr id="5" name="直線コネクタ 4"/>
          <p:cNvCxnSpPr/>
          <p:nvPr/>
        </p:nvCxnSpPr>
        <p:spPr>
          <a:xfrm flipV="1">
            <a:off x="2051720" y="2396212"/>
            <a:ext cx="5760640"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2087724" y="2972276"/>
            <a:ext cx="3924436"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2074979" y="3548340"/>
            <a:ext cx="5233325"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19672" y="6068620"/>
            <a:ext cx="6696744" cy="246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11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179929"/>
            <a:ext cx="4824536" cy="584775"/>
          </a:xfrm>
          <a:prstGeom prst="rect">
            <a:avLst/>
          </a:prstGeom>
          <a:solidFill>
            <a:schemeClr val="bg1"/>
          </a:solidFill>
        </p:spPr>
        <p:txBody>
          <a:bodyPr wrap="square" rtlCol="0">
            <a:spAutoFit/>
          </a:bodyPr>
          <a:lstStyle/>
          <a:p>
            <a:r>
              <a:rPr kumimoji="1" lang="ja-JP" altLang="en-US" sz="3200" b="1" dirty="0" smtClean="0">
                <a:latin typeface="HG丸ｺﾞｼｯｸM-PRO" panose="020F0600000000000000" pitchFamily="50" charset="-128"/>
                <a:ea typeface="HG丸ｺﾞｼｯｸM-PRO" panose="020F0600000000000000" pitchFamily="50" charset="-128"/>
              </a:rPr>
              <a:t>岩倉市は，こんなまち</a:t>
            </a:r>
            <a:endParaRPr kumimoji="1" lang="ja-JP" altLang="en-US" sz="3200" b="1" dirty="0">
              <a:latin typeface="HG丸ｺﾞｼｯｸM-PRO" panose="020F0600000000000000" pitchFamily="50" charset="-128"/>
              <a:ea typeface="HG丸ｺﾞｼｯｸM-PRO" panose="020F0600000000000000" pitchFamily="50" charset="-128"/>
            </a:endParaRPr>
          </a:p>
        </p:txBody>
      </p:sp>
      <p:pic>
        <p:nvPicPr>
          <p:cNvPr id="1027" name="Picture 3" descr="図：岩倉市の位置情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5" y="764702"/>
            <a:ext cx="5328593" cy="3888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写真：走行する電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203" y="1052736"/>
            <a:ext cx="3512800" cy="26346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写真：市内の風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203" y="3861048"/>
            <a:ext cx="3513792" cy="26265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岩倉市章"/>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1092328"/>
            <a:ext cx="1728192" cy="16165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つつじの写真"/>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270" y="4806898"/>
            <a:ext cx="2124236" cy="14728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くすのきの写真"/>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13843" y="4825346"/>
            <a:ext cx="2077652" cy="145435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205270" y="2679303"/>
            <a:ext cx="1342393" cy="461665"/>
          </a:xfrm>
          <a:prstGeom prst="rect">
            <a:avLst/>
          </a:prstGeom>
          <a:solidFill>
            <a:schemeClr val="bg1"/>
          </a:solidFill>
        </p:spPr>
        <p:txBody>
          <a:bodyPr wrap="square" rtlCol="0">
            <a:spAutoFit/>
          </a:bodyPr>
          <a:lstStyle/>
          <a:p>
            <a:r>
              <a:rPr kumimoji="1" lang="ja-JP" altLang="en-US" sz="2400" dirty="0" smtClean="0">
                <a:latin typeface="HG丸ｺﾞｼｯｸM-PRO" panose="020F0600000000000000" pitchFamily="50" charset="-128"/>
                <a:ea typeface="HG丸ｺﾞｼｯｸM-PRO" panose="020F0600000000000000" pitchFamily="50" charset="-128"/>
              </a:rPr>
              <a:t>　市章</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19" name="テキスト ボックス 18"/>
          <p:cNvSpPr txBox="1"/>
          <p:nvPr/>
        </p:nvSpPr>
        <p:spPr>
          <a:xfrm>
            <a:off x="251520" y="6279703"/>
            <a:ext cx="2088232" cy="400110"/>
          </a:xfrm>
          <a:prstGeom prst="rect">
            <a:avLst/>
          </a:prstGeom>
          <a:noFill/>
        </p:spPr>
        <p:txBody>
          <a:bodyPr wrap="squar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市の花　つつじ</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20" name="テキスト ボックス 19"/>
          <p:cNvSpPr txBox="1"/>
          <p:nvPr/>
        </p:nvSpPr>
        <p:spPr>
          <a:xfrm>
            <a:off x="2541835" y="6279703"/>
            <a:ext cx="2246189" cy="400110"/>
          </a:xfrm>
          <a:prstGeom prst="rect">
            <a:avLst/>
          </a:prstGeom>
          <a:noFill/>
        </p:spPr>
        <p:txBody>
          <a:bodyPr wrap="squar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市の木　くすのき</a:t>
            </a:r>
            <a:endParaRPr kumimoji="1" lang="ja-JP" altLang="en-US" sz="20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88492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6864" y="531252"/>
            <a:ext cx="8784976" cy="4985980"/>
          </a:xfrm>
          <a:prstGeom prst="rect">
            <a:avLst/>
          </a:prstGeom>
          <a:noFill/>
        </p:spPr>
        <p:txBody>
          <a:bodyPr wrap="square" rtlCol="0">
            <a:spAutoFit/>
          </a:bodyPr>
          <a:lstStyle/>
          <a:p>
            <a:r>
              <a:rPr kumimoji="1" lang="ja-JP" altLang="en-US" sz="4400" dirty="0" smtClean="0">
                <a:latin typeface="AR P丸ゴシック体E" panose="020F0900000000000000" pitchFamily="50" charset="-128"/>
                <a:ea typeface="AR P丸ゴシック体E" panose="020F0900000000000000" pitchFamily="50" charset="-128"/>
              </a:rPr>
              <a:t>岩倉の子どもたちが、</a:t>
            </a:r>
            <a:endParaRPr kumimoji="1" lang="en-US" altLang="ja-JP" sz="4400" dirty="0" smtClean="0">
              <a:latin typeface="AR P丸ゴシック体E" panose="020F0900000000000000" pitchFamily="50" charset="-128"/>
              <a:ea typeface="AR P丸ゴシック体E" panose="020F0900000000000000" pitchFamily="50" charset="-128"/>
            </a:endParaRPr>
          </a:p>
          <a:p>
            <a:endParaRPr lang="en-US" altLang="ja-JP" sz="1600" dirty="0" smtClean="0">
              <a:latin typeface="AR P丸ゴシック体E" panose="020F0900000000000000" pitchFamily="50" charset="-128"/>
              <a:ea typeface="AR P丸ゴシック体E" panose="020F0900000000000000" pitchFamily="50" charset="-128"/>
            </a:endParaRPr>
          </a:p>
          <a:p>
            <a:r>
              <a:rPr lang="ja-JP" altLang="en-US" sz="4400" dirty="0" smtClean="0">
                <a:latin typeface="AR P丸ゴシック体E" panose="020F0900000000000000" pitchFamily="50" charset="-128"/>
                <a:ea typeface="AR P丸ゴシック体E" panose="020F0900000000000000" pitchFamily="50" charset="-128"/>
              </a:rPr>
              <a:t>　</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a:t>
            </a:r>
            <a:r>
              <a:rPr lang="ja-JP" altLang="en-US" sz="5400" dirty="0" smtClean="0">
                <a:solidFill>
                  <a:srgbClr val="002060"/>
                </a:solidFill>
                <a:latin typeface="AR P丸ゴシック体E" panose="020F0900000000000000" pitchFamily="50" charset="-128"/>
                <a:ea typeface="AR P丸ゴシック体E" panose="020F0900000000000000" pitchFamily="50" charset="-128"/>
              </a:rPr>
              <a:t>自分を大切に</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a:t>
            </a:r>
          </a:p>
          <a:p>
            <a:r>
              <a:rPr lang="ja-JP" altLang="en-US" sz="4400" dirty="0" smtClean="0">
                <a:solidFill>
                  <a:srgbClr val="002060"/>
                </a:solidFill>
                <a:latin typeface="AR P丸ゴシック体E" panose="020F0900000000000000" pitchFamily="50" charset="-128"/>
                <a:ea typeface="AR P丸ゴシック体E" panose="020F0900000000000000" pitchFamily="50" charset="-128"/>
              </a:rPr>
              <a:t>　</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a:t>
            </a:r>
            <a:r>
              <a:rPr lang="ja-JP" altLang="en-US" sz="5400" dirty="0" smtClean="0">
                <a:solidFill>
                  <a:srgbClr val="002060"/>
                </a:solidFill>
                <a:latin typeface="AR P丸ゴシック体E" panose="020F0900000000000000" pitchFamily="50" charset="-128"/>
                <a:ea typeface="AR P丸ゴシック体E" panose="020F0900000000000000" pitchFamily="50" charset="-128"/>
              </a:rPr>
              <a:t>仲間を大切に</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a:t>
            </a:r>
            <a:r>
              <a:rPr lang="ja-JP" altLang="en-US" sz="5400" dirty="0" smtClean="0">
                <a:solidFill>
                  <a:srgbClr val="002060"/>
                </a:solidFill>
                <a:latin typeface="AR P丸ゴシック体E" panose="020F0900000000000000" pitchFamily="50" charset="-128"/>
                <a:ea typeface="AR P丸ゴシック体E" panose="020F0900000000000000" pitchFamily="50" charset="-128"/>
              </a:rPr>
              <a:t>　</a:t>
            </a:r>
            <a:r>
              <a:rPr lang="ja-JP" altLang="en-US" sz="4800" dirty="0" smtClean="0">
                <a:solidFill>
                  <a:srgbClr val="002060"/>
                </a:solidFill>
                <a:latin typeface="AR P丸ゴシック体E" panose="020F0900000000000000" pitchFamily="50" charset="-128"/>
                <a:ea typeface="AR P丸ゴシック体E" panose="020F0900000000000000" pitchFamily="50" charset="-128"/>
              </a:rPr>
              <a:t>そして</a:t>
            </a:r>
            <a:endParaRPr lang="en-US" altLang="ja-JP" sz="4400" dirty="0" smtClean="0">
              <a:solidFill>
                <a:srgbClr val="002060"/>
              </a:solidFill>
              <a:latin typeface="AR P丸ゴシック体E" panose="020F0900000000000000" pitchFamily="50" charset="-128"/>
              <a:ea typeface="AR P丸ゴシック体E" panose="020F0900000000000000" pitchFamily="50" charset="-128"/>
            </a:endParaRPr>
          </a:p>
          <a:p>
            <a:r>
              <a:rPr lang="ja-JP" altLang="en-US" sz="4400" dirty="0" smtClean="0">
                <a:solidFill>
                  <a:srgbClr val="002060"/>
                </a:solidFill>
                <a:latin typeface="AR P丸ゴシック体E" panose="020F0900000000000000" pitchFamily="50" charset="-128"/>
                <a:ea typeface="AR P丸ゴシック体E" panose="020F0900000000000000" pitchFamily="50" charset="-128"/>
              </a:rPr>
              <a:t>　</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a:t>
            </a:r>
            <a:r>
              <a:rPr lang="ja-JP" altLang="en-US" sz="5400" dirty="0" smtClean="0">
                <a:solidFill>
                  <a:srgbClr val="002060"/>
                </a:solidFill>
                <a:latin typeface="AR P丸ゴシック体E" panose="020F0900000000000000" pitchFamily="50" charset="-128"/>
                <a:ea typeface="AR P丸ゴシック体E" panose="020F0900000000000000" pitchFamily="50" charset="-128"/>
              </a:rPr>
              <a:t>すべての人を大切に</a:t>
            </a:r>
            <a:r>
              <a:rPr lang="en-US" altLang="ja-JP" sz="5400" dirty="0" smtClean="0">
                <a:solidFill>
                  <a:srgbClr val="002060"/>
                </a:solidFill>
                <a:latin typeface="AR P丸ゴシック体E" panose="020F0900000000000000" pitchFamily="50" charset="-128"/>
                <a:ea typeface="AR P丸ゴシック体E" panose="020F0900000000000000" pitchFamily="50" charset="-128"/>
              </a:rPr>
              <a:t>』 </a:t>
            </a:r>
          </a:p>
          <a:p>
            <a:endParaRPr kumimoji="1" lang="en-US" altLang="ja-JP" sz="1600" dirty="0" smtClean="0">
              <a:latin typeface="AR P丸ゴシック体E" panose="020F0900000000000000" pitchFamily="50" charset="-128"/>
              <a:ea typeface="AR P丸ゴシック体E" panose="020F0900000000000000" pitchFamily="50" charset="-128"/>
            </a:endParaRPr>
          </a:p>
          <a:p>
            <a:r>
              <a:rPr lang="ja-JP" altLang="en-US" sz="4000" dirty="0" smtClean="0">
                <a:latin typeface="AR P丸ゴシック体E" panose="020F0900000000000000" pitchFamily="50" charset="-128"/>
                <a:ea typeface="AR P丸ゴシック体E" panose="020F0900000000000000" pitchFamily="50" charset="-128"/>
              </a:rPr>
              <a:t>　</a:t>
            </a:r>
            <a:r>
              <a:rPr kumimoji="1" lang="ja-JP" altLang="en-US" sz="4000" dirty="0" smtClean="0">
                <a:latin typeface="AR P丸ゴシック体E" panose="020F0900000000000000" pitchFamily="50" charset="-128"/>
                <a:ea typeface="AR P丸ゴシック体E" panose="020F0900000000000000" pitchFamily="50" charset="-128"/>
              </a:rPr>
              <a:t>今後も，学校・家庭・地域が手を</a:t>
            </a:r>
            <a:endParaRPr kumimoji="1" lang="en-US" altLang="ja-JP" sz="4000" dirty="0" smtClean="0">
              <a:latin typeface="AR P丸ゴシック体E" panose="020F0900000000000000" pitchFamily="50" charset="-128"/>
              <a:ea typeface="AR P丸ゴシック体E" panose="020F0900000000000000" pitchFamily="50" charset="-128"/>
            </a:endParaRPr>
          </a:p>
          <a:p>
            <a:r>
              <a:rPr kumimoji="1" lang="ja-JP" altLang="en-US" sz="4000" dirty="0" smtClean="0">
                <a:latin typeface="AR P丸ゴシック体E" panose="020F0900000000000000" pitchFamily="50" charset="-128"/>
                <a:ea typeface="AR P丸ゴシック体E" panose="020F0900000000000000" pitchFamily="50" charset="-128"/>
              </a:rPr>
              <a:t>　携えて，人権教育を推進していきたい。</a:t>
            </a:r>
            <a:endParaRPr kumimoji="1" lang="ja-JP" altLang="en-US" sz="4000" dirty="0">
              <a:latin typeface="AR P丸ゴシック体E" panose="020F0900000000000000" pitchFamily="50" charset="-128"/>
              <a:ea typeface="AR P丸ゴシック体E" panose="020F0900000000000000" pitchFamily="50" charset="-128"/>
            </a:endParaRPr>
          </a:p>
        </p:txBody>
      </p:sp>
      <p:pic>
        <p:nvPicPr>
          <p:cNvPr id="5" name="図 4" descr="\\06main\teachers\旧KOUMUサーバデータ\個人フォルダ\02教頭\厳選スクールイラスト集\⑩動物・植物・乗物\②植物・花\Kosumosu.JPG"/>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27929" y="5589240"/>
            <a:ext cx="1364551" cy="1138494"/>
          </a:xfrm>
          <a:prstGeom prst="rect">
            <a:avLst/>
          </a:prstGeom>
          <a:noFill/>
          <a:ln>
            <a:noFill/>
          </a:ln>
        </p:spPr>
      </p:pic>
    </p:spTree>
    <p:extLst>
      <p:ext uri="{BB962C8B-B14F-4D97-AF65-F5344CB8AC3E}">
        <p14:creationId xmlns:p14="http://schemas.microsoft.com/office/powerpoint/2010/main" val="14886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ロゴ(基本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915665"/>
            <a:ext cx="1800200" cy="1825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桜の写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15" y="840025"/>
            <a:ext cx="3237649" cy="3957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descr="五条川と名古屋コーチンの写真"/>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44" y="2042850"/>
            <a:ext cx="5591652" cy="1583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写真：豊国橋"/>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187" y="179929"/>
            <a:ext cx="3031309" cy="1732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写真：岩倉山車巡行・からくり実演"/>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406" y="3820978"/>
            <a:ext cx="4147751" cy="252028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79512" y="179929"/>
            <a:ext cx="4392488" cy="584775"/>
          </a:xfrm>
          <a:prstGeom prst="rect">
            <a:avLst/>
          </a:prstGeom>
          <a:solidFill>
            <a:schemeClr val="bg1"/>
          </a:solidFill>
        </p:spPr>
        <p:txBody>
          <a:bodyPr wrap="square" rtlCol="0">
            <a:spAutoFit/>
          </a:bodyPr>
          <a:lstStyle/>
          <a:p>
            <a:r>
              <a:rPr kumimoji="1" lang="ja-JP" altLang="en-US" sz="3200" b="1" dirty="0" smtClean="0">
                <a:latin typeface="HG丸ｺﾞｼｯｸM-PRO" panose="020F0600000000000000" pitchFamily="50" charset="-128"/>
                <a:ea typeface="HG丸ｺﾞｼｯｸM-PRO" panose="020F0600000000000000" pitchFamily="50" charset="-128"/>
              </a:rPr>
              <a:t>岩倉市は，こんなまち</a:t>
            </a:r>
            <a:endParaRPr kumimoji="1" lang="ja-JP" altLang="en-US" sz="3200" b="1"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3563888" y="1046017"/>
            <a:ext cx="2304256" cy="400110"/>
          </a:xfrm>
          <a:prstGeom prst="rect">
            <a:avLst/>
          </a:prstGeom>
          <a:noFill/>
        </p:spPr>
        <p:txBody>
          <a:bodyPr wrap="squar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五条川の桜並木</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100012" y="6341259"/>
            <a:ext cx="1692537" cy="400110"/>
          </a:xfrm>
          <a:prstGeom prst="rect">
            <a:avLst/>
          </a:prstGeom>
          <a:noFill/>
        </p:spPr>
        <p:txBody>
          <a:bodyPr wrap="square" rtlCol="0">
            <a:spAutoFit/>
          </a:bodyPr>
          <a:lstStyle/>
          <a:p>
            <a:r>
              <a:rPr kumimoji="1" lang="ja-JP" altLang="en-US" sz="2000" dirty="0" smtClean="0">
                <a:latin typeface="HG丸ｺﾞｼｯｸM-PRO" panose="020F0600000000000000" pitchFamily="50" charset="-128"/>
                <a:ea typeface="HG丸ｺﾞｼｯｸM-PRO" panose="020F0600000000000000" pitchFamily="50" charset="-128"/>
              </a:rPr>
              <a:t>岩倉の山車</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2195736" y="5653697"/>
            <a:ext cx="2808312" cy="1015663"/>
          </a:xfrm>
          <a:prstGeom prst="rect">
            <a:avLst/>
          </a:prstGeom>
          <a:noFill/>
        </p:spPr>
        <p:txBody>
          <a:bodyPr wrap="square" rtlCol="0">
            <a:spAutoFit/>
          </a:bodyPr>
          <a:lstStyle/>
          <a:p>
            <a:r>
              <a:rPr kumimoji="1" lang="en-US" altLang="ja-JP" sz="2000" dirty="0" smtClean="0">
                <a:latin typeface="HG丸ｺﾞｼｯｸM-PRO" panose="020F0600000000000000" pitchFamily="50" charset="-128"/>
                <a:ea typeface="HG丸ｺﾞｼｯｸM-PRO" panose="020F0600000000000000" pitchFamily="50" charset="-128"/>
              </a:rPr>
              <a:t>45</a:t>
            </a:r>
            <a:r>
              <a:rPr kumimoji="1" lang="ja-JP" altLang="en-US" sz="2000" dirty="0" smtClean="0">
                <a:latin typeface="HG丸ｺﾞｼｯｸM-PRO" panose="020F0600000000000000" pitchFamily="50" charset="-128"/>
                <a:ea typeface="HG丸ｺﾞｼｯｸM-PRO" panose="020F0600000000000000" pitchFamily="50" charset="-128"/>
              </a:rPr>
              <a:t>周年ｼﾃｨﾌﾟﾛﾓｰｼｮﾝ</a:t>
            </a:r>
            <a:endParaRPr kumimoji="1" lang="en-US" altLang="ja-JP" sz="2000" dirty="0" smtClean="0">
              <a:latin typeface="HG丸ｺﾞｼｯｸM-PRO" panose="020F0600000000000000" pitchFamily="50" charset="-128"/>
              <a:ea typeface="HG丸ｺﾞｼｯｸM-PRO" panose="020F0600000000000000" pitchFamily="50" charset="-128"/>
            </a:endParaRPr>
          </a:p>
          <a:p>
            <a:r>
              <a:rPr lang="ja-JP" altLang="en-US" sz="2000" dirty="0" smtClean="0">
                <a:latin typeface="HG丸ｺﾞｼｯｸM-PRO" panose="020F0600000000000000" pitchFamily="50" charset="-128"/>
                <a:ea typeface="HG丸ｺﾞｼｯｸM-PRO" panose="020F0600000000000000" pitchFamily="50" charset="-128"/>
              </a:rPr>
              <a:t>ロゴマーク</a:t>
            </a:r>
            <a:endParaRPr lang="en-US" altLang="ja-JP" sz="2000" dirty="0" smtClean="0">
              <a:latin typeface="HG丸ｺﾞｼｯｸM-PRO" panose="020F0600000000000000" pitchFamily="50" charset="-128"/>
              <a:ea typeface="HG丸ｺﾞｼｯｸM-PRO" panose="020F0600000000000000" pitchFamily="50" charset="-128"/>
            </a:endParaRPr>
          </a:p>
          <a:p>
            <a:r>
              <a:rPr kumimoji="1" lang="ja-JP" altLang="en-US" sz="2000" dirty="0" smtClean="0">
                <a:latin typeface="HG丸ｺﾞｼｯｸM-PRO" panose="020F0600000000000000" pitchFamily="50" charset="-128"/>
                <a:ea typeface="HG丸ｺﾞｼｯｸM-PRO" panose="020F0600000000000000" pitchFamily="50" charset="-128"/>
              </a:rPr>
              <a:t>「いわくらしやすい」</a:t>
            </a:r>
            <a:endParaRPr kumimoji="1" lang="ja-JP" altLang="en-US" sz="2000"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7201927" y="3620923"/>
            <a:ext cx="1850504" cy="369332"/>
          </a:xfrm>
          <a:prstGeom prst="rect">
            <a:avLst/>
          </a:prstGeom>
          <a:solidFill>
            <a:schemeClr val="bg1"/>
          </a:solidFill>
        </p:spPr>
        <p:txBody>
          <a:bodyPr wrap="square" rtlCol="0">
            <a:spAutoFit/>
          </a:bodyPr>
          <a:lstStyle/>
          <a:p>
            <a:r>
              <a:rPr kumimoji="1" lang="ja-JP" altLang="en-US" dirty="0" smtClean="0">
                <a:latin typeface="HG丸ｺﾞｼｯｸM-PRO" panose="020F0600000000000000" pitchFamily="50" charset="-128"/>
                <a:ea typeface="HG丸ｺﾞｼｯｸM-PRO" panose="020F0600000000000000" pitchFamily="50" charset="-128"/>
              </a:rPr>
              <a:t>名古屋コーチン</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606873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78620"/>
            <a:ext cx="8712968" cy="57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611560" y="188640"/>
            <a:ext cx="7200800" cy="523220"/>
          </a:xfrm>
          <a:prstGeom prst="rect">
            <a:avLst/>
          </a:prstGeom>
          <a:noFill/>
        </p:spPr>
        <p:txBody>
          <a:bodyPr wrap="square" rtlCol="0">
            <a:spAutoFit/>
          </a:bodyPr>
          <a:lstStyle/>
          <a:p>
            <a:r>
              <a:rPr kumimoji="1" lang="ja-JP" altLang="en-US" sz="2800" b="1" dirty="0" smtClean="0">
                <a:latin typeface="HG丸ｺﾞｼｯｸM-PRO" panose="020F0600000000000000" pitchFamily="50" charset="-128"/>
                <a:ea typeface="HG丸ｺﾞｼｯｸM-PRO" panose="020F0600000000000000" pitchFamily="50" charset="-128"/>
              </a:rPr>
              <a:t>岩倉市第４次教育プラン「いきる」</a:t>
            </a:r>
            <a:r>
              <a:rPr kumimoji="1" lang="ja-JP" altLang="en-US" sz="2800" dirty="0" smtClean="0">
                <a:latin typeface="HG丸ｺﾞｼｯｸM-PRO" panose="020F0600000000000000" pitchFamily="50" charset="-128"/>
                <a:ea typeface="HG丸ｺﾞｼｯｸM-PRO" panose="020F0600000000000000" pitchFamily="50" charset="-128"/>
              </a:rPr>
              <a:t>　</a:t>
            </a:r>
            <a:r>
              <a:rPr kumimoji="1" lang="ja-JP" altLang="en-US" sz="2400" dirty="0" smtClean="0">
                <a:latin typeface="HG丸ｺﾞｼｯｸM-PRO" panose="020F0600000000000000" pitchFamily="50" charset="-128"/>
                <a:ea typeface="HG丸ｺﾞｼｯｸM-PRO" panose="020F0600000000000000" pitchFamily="50" charset="-128"/>
              </a:rPr>
              <a:t>より</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5832140" y="6093296"/>
            <a:ext cx="1548172" cy="400110"/>
          </a:xfrm>
          <a:prstGeom prst="rect">
            <a:avLst/>
          </a:prstGeom>
          <a:solidFill>
            <a:schemeClr val="bg1"/>
          </a:solidFill>
        </p:spPr>
        <p:txBody>
          <a:bodyPr wrap="square" rtlCol="0">
            <a:spAutoFit/>
          </a:bodyPr>
          <a:lstStyle/>
          <a:p>
            <a:r>
              <a:rPr kumimoji="1" lang="ja-JP" altLang="en-US" sz="2000" b="1" dirty="0" smtClean="0"/>
              <a:t>Ｈ２５～Ｈ２８</a:t>
            </a:r>
            <a:endParaRPr kumimoji="1" lang="ja-JP" altLang="en-US" sz="2000" b="1" dirty="0"/>
          </a:p>
        </p:txBody>
      </p:sp>
      <p:sp>
        <p:nvSpPr>
          <p:cNvPr id="5" name="テキスト ボックス 4"/>
          <p:cNvSpPr txBox="1"/>
          <p:nvPr/>
        </p:nvSpPr>
        <p:spPr>
          <a:xfrm>
            <a:off x="5985465" y="5373216"/>
            <a:ext cx="1322839" cy="523220"/>
          </a:xfrm>
          <a:prstGeom prst="rect">
            <a:avLst/>
          </a:prstGeom>
          <a:solidFill>
            <a:schemeClr val="bg1"/>
          </a:solidFill>
        </p:spPr>
        <p:txBody>
          <a:bodyPr wrap="square" rtlCol="0">
            <a:spAutoFit/>
          </a:bodyPr>
          <a:lstStyle/>
          <a:p>
            <a:r>
              <a:rPr kumimoji="1" lang="ja-JP" altLang="en-US" sz="2800" b="1" dirty="0" smtClean="0"/>
              <a:t>いきる</a:t>
            </a:r>
            <a:endParaRPr kumimoji="1" lang="ja-JP" altLang="en-US" sz="2800" b="1" dirty="0"/>
          </a:p>
        </p:txBody>
      </p:sp>
    </p:spTree>
    <p:extLst>
      <p:ext uri="{BB962C8B-B14F-4D97-AF65-F5344CB8AC3E}">
        <p14:creationId xmlns:p14="http://schemas.microsoft.com/office/powerpoint/2010/main" val="2103552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1196" y="260648"/>
            <a:ext cx="8229600" cy="792088"/>
          </a:xfrm>
        </p:spPr>
        <p:txBody>
          <a:bodyPr>
            <a:normAutofit/>
          </a:bodyPr>
          <a:lstStyle/>
          <a:p>
            <a:pPr algn="l"/>
            <a:r>
              <a:rPr kumimoji="1" lang="ja-JP" altLang="en-US" sz="3600" b="1" dirty="0" smtClean="0">
                <a:solidFill>
                  <a:schemeClr val="tx1"/>
                </a:solidFill>
                <a:latin typeface="HG丸ｺﾞｼｯｸM-PRO" panose="020F0600000000000000" pitchFamily="50" charset="-128"/>
                <a:ea typeface="HG丸ｺﾞｼｯｸM-PRO" panose="020F0600000000000000" pitchFamily="50" charset="-128"/>
              </a:rPr>
              <a:t>１　岩倉市子ども条例を学ぶ</a:t>
            </a:r>
            <a:endParaRPr kumimoji="1" lang="ja-JP" altLang="en-US" sz="36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79512" y="1096283"/>
            <a:ext cx="8856984" cy="5447645"/>
          </a:xfrm>
          <a:prstGeom prst="rect">
            <a:avLst/>
          </a:prstGeom>
          <a:noFill/>
        </p:spPr>
        <p:txBody>
          <a:bodyPr wrap="square" rtlCol="0">
            <a:spAutoFit/>
          </a:bodyPr>
          <a:lstStyle/>
          <a:p>
            <a:r>
              <a:rPr kumimoji="1" lang="en-US" altLang="ja-JP" sz="3200" dirty="0" smtClean="0">
                <a:latin typeface="HG丸ｺﾞｼｯｸM-PRO" panose="020F0600000000000000" pitchFamily="50" charset="-128"/>
                <a:ea typeface="HG丸ｺﾞｼｯｸM-PRO" panose="020F0600000000000000" pitchFamily="50" charset="-128"/>
              </a:rPr>
              <a:t>(1)</a:t>
            </a:r>
            <a:r>
              <a:rPr kumimoji="1" lang="ja-JP" altLang="en-US" sz="3200" dirty="0" smtClean="0">
                <a:latin typeface="HG丸ｺﾞｼｯｸM-PRO" panose="020F0600000000000000" pitchFamily="50" charset="-128"/>
                <a:ea typeface="HG丸ｺﾞｼｯｸM-PRO" panose="020F0600000000000000" pitchFamily="50" charset="-128"/>
              </a:rPr>
              <a:t>　岩倉市子ども条例の制定</a:t>
            </a:r>
            <a:endParaRPr kumimoji="1" lang="en-US" altLang="ja-JP" sz="3200" dirty="0" smtClean="0">
              <a:latin typeface="HG丸ｺﾞｼｯｸM-PRO" panose="020F0600000000000000" pitchFamily="50" charset="-128"/>
              <a:ea typeface="HG丸ｺﾞｼｯｸM-PRO" panose="020F0600000000000000" pitchFamily="50" charset="-128"/>
            </a:endParaRPr>
          </a:p>
          <a:p>
            <a:r>
              <a:rPr kumimoji="1" lang="ja-JP" altLang="en-US" sz="2800" dirty="0" smtClean="0">
                <a:latin typeface="HG丸ｺﾞｼｯｸM-PRO" panose="020F0600000000000000" pitchFamily="50" charset="-128"/>
                <a:ea typeface="HG丸ｺﾞｼｯｸM-PRO" panose="020F0600000000000000" pitchFamily="50" charset="-128"/>
              </a:rPr>
              <a:t>　</a:t>
            </a:r>
            <a:r>
              <a:rPr kumimoji="1" lang="ja-JP" altLang="en-US" sz="3200" dirty="0" smtClean="0">
                <a:latin typeface="HG丸ｺﾞｼｯｸM-PRO" panose="020F0600000000000000" pitchFamily="50" charset="-128"/>
                <a:ea typeface="HG丸ｺﾞｼｯｸM-PRO" panose="020F0600000000000000" pitchFamily="50" charset="-128"/>
              </a:rPr>
              <a:t>平成元年　　国連「子どもの権利条約」採択</a:t>
            </a:r>
            <a:endParaRPr kumimoji="1" lang="en-US" altLang="ja-JP" sz="3200" dirty="0" smtClean="0">
              <a:latin typeface="HG丸ｺﾞｼｯｸM-PRO" panose="020F0600000000000000" pitchFamily="50" charset="-128"/>
              <a:ea typeface="HG丸ｺﾞｼｯｸM-PRO" panose="020F0600000000000000" pitchFamily="50" charset="-128"/>
            </a:endParaRPr>
          </a:p>
          <a:p>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平成</a:t>
            </a:r>
            <a:r>
              <a:rPr lang="en-US" altLang="ja-JP" sz="3200" dirty="0" smtClean="0">
                <a:latin typeface="HG丸ｺﾞｼｯｸM-PRO" panose="020F0600000000000000" pitchFamily="50" charset="-128"/>
                <a:ea typeface="HG丸ｺﾞｼｯｸM-PRO" panose="020F0600000000000000" pitchFamily="50" charset="-128"/>
              </a:rPr>
              <a:t>2</a:t>
            </a:r>
            <a:r>
              <a:rPr lang="ja-JP" altLang="en-US" sz="3200" dirty="0" smtClean="0">
                <a:latin typeface="HG丸ｺﾞｼｯｸM-PRO" panose="020F0600000000000000" pitchFamily="50" charset="-128"/>
                <a:ea typeface="HG丸ｺﾞｼｯｸM-PRO" panose="020F0600000000000000" pitchFamily="50" charset="-128"/>
              </a:rPr>
              <a:t>０年　 岩倉市子ども条例の制定</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2800" dirty="0">
                <a:latin typeface="HG丸ｺﾞｼｯｸM-PRO" panose="020F0600000000000000" pitchFamily="50" charset="-128"/>
                <a:ea typeface="HG丸ｺﾞｼｯｸM-PRO" panose="020F0600000000000000" pitchFamily="50" charset="-128"/>
              </a:rPr>
              <a:t>　</a:t>
            </a:r>
            <a:r>
              <a:rPr lang="ja-JP" altLang="en-US" sz="2800" dirty="0" smtClean="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愛知県で</a:t>
            </a:r>
            <a:r>
              <a:rPr lang="en-US" altLang="ja-JP" sz="3200" dirty="0" smtClean="0">
                <a:latin typeface="HG丸ｺﾞｼｯｸM-PRO" panose="020F0600000000000000" pitchFamily="50" charset="-128"/>
                <a:ea typeface="HG丸ｺﾞｼｯｸM-PRO" panose="020F0600000000000000" pitchFamily="50" charset="-128"/>
              </a:rPr>
              <a:t>3</a:t>
            </a:r>
            <a:r>
              <a:rPr lang="ja-JP" altLang="en-US" sz="3200" dirty="0" smtClean="0">
                <a:latin typeface="HG丸ｺﾞｼｯｸM-PRO" panose="020F0600000000000000" pitchFamily="50" charset="-128"/>
                <a:ea typeface="HG丸ｺﾞｼｯｸM-PRO" panose="020F0600000000000000" pitchFamily="50" charset="-128"/>
              </a:rPr>
              <a:t>番目</a:t>
            </a:r>
            <a:r>
              <a:rPr lang="ja-JP" altLang="en-US" sz="2800" dirty="0" smtClean="0">
                <a:latin typeface="HG丸ｺﾞｼｯｸM-PRO" panose="020F0600000000000000" pitchFamily="50" charset="-128"/>
                <a:ea typeface="HG丸ｺﾞｼｯｸM-PRO" panose="020F0600000000000000" pitchFamily="50" charset="-128"/>
              </a:rPr>
              <a:t>（豊田市、名古屋市に次ぐ）</a:t>
            </a:r>
            <a:endParaRPr lang="en-US" altLang="ja-JP" sz="2800" dirty="0" smtClean="0">
              <a:latin typeface="HG丸ｺﾞｼｯｸM-PRO" panose="020F0600000000000000" pitchFamily="50" charset="-128"/>
              <a:ea typeface="HG丸ｺﾞｼｯｸM-PRO" panose="020F0600000000000000" pitchFamily="50" charset="-128"/>
            </a:endParaRPr>
          </a:p>
          <a:p>
            <a:endParaRPr lang="en-US" altLang="ja-JP" sz="2800" dirty="0" smtClean="0">
              <a:latin typeface="HG丸ｺﾞｼｯｸM-PRO" panose="020F0600000000000000" pitchFamily="50" charset="-128"/>
              <a:ea typeface="HG丸ｺﾞｼｯｸM-PRO" panose="020F0600000000000000" pitchFamily="50" charset="-128"/>
            </a:endParaRPr>
          </a:p>
          <a:p>
            <a:r>
              <a:rPr lang="en-US" altLang="ja-JP" sz="3200" dirty="0" smtClean="0">
                <a:latin typeface="HG丸ｺﾞｼｯｸM-PRO" panose="020F0600000000000000" pitchFamily="50" charset="-128"/>
                <a:ea typeface="HG丸ｺﾞｼｯｸM-PRO" panose="020F0600000000000000" pitchFamily="50" charset="-128"/>
              </a:rPr>
              <a:t>(2)</a:t>
            </a:r>
            <a:r>
              <a:rPr lang="ja-JP" altLang="en-US" sz="3200" dirty="0" smtClean="0">
                <a:latin typeface="HG丸ｺﾞｼｯｸM-PRO" panose="020F0600000000000000" pitchFamily="50" charset="-128"/>
                <a:ea typeface="HG丸ｺﾞｼｯｸM-PRO" panose="020F0600000000000000" pitchFamily="50" charset="-128"/>
              </a:rPr>
              <a:t>　岩倉市子ども条例の内容</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子どもの権利とは？</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「生きる権利」　　「育つ権利」</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「守られる権利」　「参加する権利」</a:t>
            </a:r>
            <a:endParaRPr lang="en-US" altLang="ja-JP" sz="3200" dirty="0" smtClean="0">
              <a:latin typeface="HG丸ｺﾞｼｯｸM-PRO" panose="020F0600000000000000" pitchFamily="50" charset="-128"/>
              <a:ea typeface="HG丸ｺﾞｼｯｸM-PRO" panose="020F0600000000000000" pitchFamily="50" charset="-128"/>
            </a:endParaRPr>
          </a:p>
          <a:p>
            <a:r>
              <a:rPr kumimoji="1" lang="ja-JP" altLang="en-US" sz="3200" dirty="0">
                <a:latin typeface="HG丸ｺﾞｼｯｸM-PRO" panose="020F0600000000000000" pitchFamily="50" charset="-128"/>
                <a:ea typeface="HG丸ｺﾞｼｯｸM-PRO" panose="020F0600000000000000" pitchFamily="50" charset="-128"/>
              </a:rPr>
              <a:t>　</a:t>
            </a:r>
            <a:r>
              <a:rPr kumimoji="1" lang="ja-JP" altLang="en-US" sz="3200" dirty="0" smtClean="0">
                <a:latin typeface="HG丸ｺﾞｼｯｸM-PRO" panose="020F0600000000000000" pitchFamily="50" charset="-128"/>
                <a:ea typeface="HG丸ｺﾞｼｯｸM-PRO" panose="020F0600000000000000" pitchFamily="50" charset="-128"/>
              </a:rPr>
              <a:t>地域社会と大人たちが果たすべき役割は？</a:t>
            </a:r>
            <a:endParaRPr kumimoji="1"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　　愛情をもって全力で，発達に応じた援助を</a:t>
            </a:r>
            <a:r>
              <a:rPr lang="ja-JP" altLang="en-US" sz="3200" dirty="0">
                <a:latin typeface="HG丸ｺﾞｼｯｸM-PRO" panose="020F0600000000000000" pitchFamily="50" charset="-128"/>
                <a:ea typeface="HG丸ｺﾞｼｯｸM-PRO" panose="020F0600000000000000" pitchFamily="50" charset="-128"/>
              </a:rPr>
              <a:t>　</a:t>
            </a:r>
            <a:r>
              <a:rPr lang="ja-JP" altLang="en-US" sz="3200" dirty="0" smtClean="0">
                <a:latin typeface="HG丸ｺﾞｼｯｸM-PRO" panose="020F0600000000000000" pitchFamily="50" charset="-128"/>
                <a:ea typeface="HG丸ｺﾞｼｯｸM-PRO" panose="020F0600000000000000" pitchFamily="50" charset="-128"/>
              </a:rPr>
              <a:t>　</a:t>
            </a:r>
            <a:endParaRPr kumimoji="1" lang="ja-JP" altLang="en-US" sz="3200" dirty="0">
              <a:latin typeface="HG丸ｺﾞｼｯｸM-PRO" panose="020F0600000000000000" pitchFamily="50" charset="-128"/>
              <a:ea typeface="HG丸ｺﾞｼｯｸM-PRO" panose="020F0600000000000000" pitchFamily="50" charset="-128"/>
            </a:endParaRPr>
          </a:p>
        </p:txBody>
      </p:sp>
      <p:cxnSp>
        <p:nvCxnSpPr>
          <p:cNvPr id="5" name="直線コネクタ 4"/>
          <p:cNvCxnSpPr/>
          <p:nvPr/>
        </p:nvCxnSpPr>
        <p:spPr>
          <a:xfrm>
            <a:off x="611560" y="2636912"/>
            <a:ext cx="7200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160004" y="5013176"/>
            <a:ext cx="26919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160004" y="5470376"/>
            <a:ext cx="31959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07604" y="6453336"/>
            <a:ext cx="38164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824028" y="5470376"/>
            <a:ext cx="31323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824028" y="5013176"/>
            <a:ext cx="23402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5076056" y="6453336"/>
            <a:ext cx="3744416" cy="114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21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8928992"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3203848" y="2001240"/>
            <a:ext cx="25202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627784" y="2275204"/>
            <a:ext cx="352839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855016" y="2492896"/>
            <a:ext cx="30131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855016" y="5733256"/>
            <a:ext cx="31571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091892" y="6021288"/>
            <a:ext cx="66484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993817" y="6309320"/>
            <a:ext cx="47384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角丸四角形吹き出し 3"/>
          <p:cNvSpPr/>
          <p:nvPr/>
        </p:nvSpPr>
        <p:spPr>
          <a:xfrm>
            <a:off x="961593" y="2799071"/>
            <a:ext cx="6768752" cy="989969"/>
          </a:xfrm>
          <a:prstGeom prst="wedgeRoundRectCallout">
            <a:avLst>
              <a:gd name="adj1" fmla="val -20096"/>
              <a:gd name="adj2" fmla="val -743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AR P丸ゴシック体E" panose="020F0900000000000000" pitchFamily="50" charset="-128"/>
                <a:ea typeface="AR P丸ゴシック体E" panose="020F0900000000000000" pitchFamily="50" charset="-128"/>
              </a:rPr>
              <a:t>すべての子どもは、未来の社会をつくっていく、</a:t>
            </a:r>
            <a:endParaRPr kumimoji="1" lang="en-US" altLang="ja-JP" sz="2400" dirty="0" smtClean="0">
              <a:solidFill>
                <a:schemeClr val="tx1"/>
              </a:solidFill>
              <a:latin typeface="AR P丸ゴシック体E" panose="020F0900000000000000" pitchFamily="50" charset="-128"/>
              <a:ea typeface="AR P丸ゴシック体E" panose="020F0900000000000000" pitchFamily="50" charset="-128"/>
            </a:endParaRPr>
          </a:p>
          <a:p>
            <a:pPr algn="ctr"/>
            <a:r>
              <a:rPr lang="ja-JP" altLang="en-US" sz="2400" dirty="0">
                <a:solidFill>
                  <a:schemeClr val="tx1"/>
                </a:solidFill>
                <a:latin typeface="AR P丸ゴシック体E" panose="020F0900000000000000" pitchFamily="50" charset="-128"/>
                <a:ea typeface="AR P丸ゴシック体E" panose="020F0900000000000000" pitchFamily="50" charset="-128"/>
              </a:rPr>
              <a:t>かけがえの</a:t>
            </a:r>
            <a:r>
              <a:rPr lang="ja-JP" altLang="en-US" sz="2400" dirty="0" smtClean="0">
                <a:solidFill>
                  <a:schemeClr val="tx1"/>
                </a:solidFill>
                <a:latin typeface="AR P丸ゴシック体E" panose="020F0900000000000000" pitchFamily="50" charset="-128"/>
                <a:ea typeface="AR P丸ゴシック体E" panose="020F0900000000000000" pitchFamily="50" charset="-128"/>
              </a:rPr>
              <a:t>ない宝です。</a:t>
            </a:r>
            <a:endParaRPr kumimoji="1" lang="ja-JP" altLang="en-US" sz="2400" dirty="0">
              <a:solidFill>
                <a:schemeClr val="tx1"/>
              </a:solidFill>
              <a:latin typeface="AR P丸ゴシック体E" panose="020F0900000000000000" pitchFamily="50" charset="-128"/>
              <a:ea typeface="AR P丸ゴシック体E" panose="020F0900000000000000" pitchFamily="50" charset="-128"/>
            </a:endParaRPr>
          </a:p>
        </p:txBody>
      </p:sp>
      <p:sp>
        <p:nvSpPr>
          <p:cNvPr id="11" name="角丸四角形吹き出し 10"/>
          <p:cNvSpPr/>
          <p:nvPr/>
        </p:nvSpPr>
        <p:spPr>
          <a:xfrm>
            <a:off x="611560" y="4365104"/>
            <a:ext cx="7920880" cy="989969"/>
          </a:xfrm>
          <a:prstGeom prst="wedgeRoundRectCallout">
            <a:avLst>
              <a:gd name="adj1" fmla="val 1133"/>
              <a:gd name="adj2" fmla="val 6639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AR P丸ゴシック体E" panose="020F0900000000000000" pitchFamily="50" charset="-128"/>
                <a:ea typeface="AR P丸ゴシック体E" panose="020F0900000000000000" pitchFamily="50" charset="-128"/>
              </a:rPr>
              <a:t>子どもの権利を尊重し、岩倉市が子どもにやさしいまちに</a:t>
            </a:r>
            <a:endParaRPr kumimoji="1" lang="en-US" altLang="ja-JP" sz="2400" dirty="0" smtClean="0">
              <a:solidFill>
                <a:schemeClr val="tx1"/>
              </a:solidFill>
              <a:latin typeface="AR P丸ゴシック体E" panose="020F0900000000000000" pitchFamily="50" charset="-128"/>
              <a:ea typeface="AR P丸ゴシック体E" panose="020F0900000000000000" pitchFamily="50" charset="-128"/>
            </a:endParaRPr>
          </a:p>
          <a:p>
            <a:pPr algn="ctr"/>
            <a:r>
              <a:rPr lang="ja-JP" altLang="en-US" sz="2400" dirty="0" smtClean="0">
                <a:solidFill>
                  <a:schemeClr val="tx1"/>
                </a:solidFill>
                <a:latin typeface="AR P丸ゴシック体E" panose="020F0900000000000000" pitchFamily="50" charset="-128"/>
                <a:ea typeface="AR P丸ゴシック体E" panose="020F0900000000000000" pitchFamily="50" charset="-128"/>
              </a:rPr>
              <a:t>なることを宣言し、ここに岩倉市子ども条例を定めます。</a:t>
            </a:r>
            <a:endParaRPr kumimoji="1" lang="ja-JP" altLang="en-US" sz="2400" dirty="0">
              <a:solidFill>
                <a:schemeClr val="tx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375370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44463"/>
            <a:ext cx="8784976" cy="6596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11560" y="2420888"/>
            <a:ext cx="2232248" cy="584775"/>
          </a:xfrm>
          <a:prstGeom prst="rect">
            <a:avLst/>
          </a:prstGeom>
          <a:solidFill>
            <a:schemeClr val="bg1"/>
          </a:solidFill>
        </p:spPr>
        <p:txBody>
          <a:bodyPr wrap="square" rtlCol="0">
            <a:spAutoFit/>
          </a:bodyPr>
          <a:lstStyle/>
          <a:p>
            <a:r>
              <a:rPr kumimoji="1" lang="ja-JP" altLang="en-US" sz="3200" dirty="0" smtClean="0">
                <a:latin typeface="AR P丸ゴシック体E" panose="020F0900000000000000" pitchFamily="50" charset="-128"/>
                <a:ea typeface="AR P丸ゴシック体E" panose="020F0900000000000000" pitchFamily="50" charset="-128"/>
              </a:rPr>
              <a:t>生きる権利</a:t>
            </a:r>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8" name="テキスト ボックス 7"/>
          <p:cNvSpPr txBox="1"/>
          <p:nvPr/>
        </p:nvSpPr>
        <p:spPr>
          <a:xfrm>
            <a:off x="6228184" y="4869160"/>
            <a:ext cx="2592288" cy="584775"/>
          </a:xfrm>
          <a:prstGeom prst="rect">
            <a:avLst/>
          </a:prstGeom>
          <a:solidFill>
            <a:schemeClr val="bg1"/>
          </a:solidFill>
        </p:spPr>
        <p:txBody>
          <a:bodyPr wrap="square" rtlCol="0">
            <a:spAutoFit/>
          </a:bodyPr>
          <a:lstStyle/>
          <a:p>
            <a:r>
              <a:rPr kumimoji="1" lang="ja-JP" altLang="en-US" sz="3200" dirty="0" smtClean="0">
                <a:latin typeface="AR P丸ゴシック体E" panose="020F0900000000000000" pitchFamily="50" charset="-128"/>
                <a:ea typeface="AR P丸ゴシック体E" panose="020F0900000000000000" pitchFamily="50" charset="-128"/>
              </a:rPr>
              <a:t>参加する権利</a:t>
            </a:r>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9" name="テキスト ボックス 8"/>
          <p:cNvSpPr txBox="1"/>
          <p:nvPr/>
        </p:nvSpPr>
        <p:spPr>
          <a:xfrm>
            <a:off x="5868144" y="2412177"/>
            <a:ext cx="2664296" cy="584775"/>
          </a:xfrm>
          <a:prstGeom prst="rect">
            <a:avLst/>
          </a:prstGeom>
          <a:solidFill>
            <a:schemeClr val="bg1"/>
          </a:solidFill>
        </p:spPr>
        <p:txBody>
          <a:bodyPr wrap="square" rtlCol="0">
            <a:spAutoFit/>
          </a:bodyPr>
          <a:lstStyle/>
          <a:p>
            <a:r>
              <a:rPr kumimoji="1" lang="ja-JP" altLang="en-US" sz="3200" dirty="0" smtClean="0">
                <a:latin typeface="AR P丸ゴシック体E" panose="020F0900000000000000" pitchFamily="50" charset="-128"/>
                <a:ea typeface="AR P丸ゴシック体E" panose="020F0900000000000000" pitchFamily="50" charset="-128"/>
              </a:rPr>
              <a:t>守られる権利</a:t>
            </a:r>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10" name="テキスト ボックス 9"/>
          <p:cNvSpPr txBox="1"/>
          <p:nvPr/>
        </p:nvSpPr>
        <p:spPr>
          <a:xfrm>
            <a:off x="683568" y="4869160"/>
            <a:ext cx="1944216" cy="584775"/>
          </a:xfrm>
          <a:prstGeom prst="rect">
            <a:avLst/>
          </a:prstGeom>
          <a:solidFill>
            <a:schemeClr val="bg1"/>
          </a:solidFill>
        </p:spPr>
        <p:txBody>
          <a:bodyPr wrap="square" rtlCol="0">
            <a:spAutoFit/>
          </a:bodyPr>
          <a:lstStyle/>
          <a:p>
            <a:r>
              <a:rPr kumimoji="1" lang="ja-JP" altLang="en-US" sz="3200" dirty="0" smtClean="0">
                <a:latin typeface="AR P丸ゴシック体E" panose="020F0900000000000000" pitchFamily="50" charset="-128"/>
                <a:ea typeface="AR P丸ゴシック体E" panose="020F0900000000000000" pitchFamily="50" charset="-128"/>
              </a:rPr>
              <a:t>育つ権利</a:t>
            </a:r>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177053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8856984"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コネクタ 2"/>
          <p:cNvCxnSpPr/>
          <p:nvPr/>
        </p:nvCxnSpPr>
        <p:spPr>
          <a:xfrm>
            <a:off x="1403648" y="1412776"/>
            <a:ext cx="33123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2267744" y="5805264"/>
            <a:ext cx="46805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403648" y="2276872"/>
            <a:ext cx="31323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267744" y="4653136"/>
            <a:ext cx="30963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267744" y="4869160"/>
            <a:ext cx="28083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267744" y="6021288"/>
            <a:ext cx="32403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角丸四角形吹き出し 8"/>
          <p:cNvSpPr/>
          <p:nvPr/>
        </p:nvSpPr>
        <p:spPr>
          <a:xfrm>
            <a:off x="251520" y="5013176"/>
            <a:ext cx="8640960" cy="504056"/>
          </a:xfrm>
          <a:prstGeom prst="wedgeRoundRectCallout">
            <a:avLst>
              <a:gd name="adj1" fmla="val -20096"/>
              <a:gd name="adj2" fmla="val -743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AR P丸ゴシック体E" panose="020F0900000000000000" pitchFamily="50" charset="-128"/>
                <a:ea typeface="AR P丸ゴシック体E" panose="020F0900000000000000" pitchFamily="50" charset="-128"/>
              </a:rPr>
              <a:t>健やかに育つように愛情をもって全力で援助・指導していくよう努める</a:t>
            </a:r>
            <a:r>
              <a:rPr lang="ja-JP" altLang="en-US" sz="2200" dirty="0" smtClean="0">
                <a:solidFill>
                  <a:schemeClr val="tx1"/>
                </a:solidFill>
                <a:latin typeface="AR P丸ゴシック体E" panose="020F0900000000000000" pitchFamily="50" charset="-128"/>
                <a:ea typeface="AR P丸ゴシック体E" panose="020F0900000000000000" pitchFamily="50" charset="-128"/>
              </a:rPr>
              <a:t>。</a:t>
            </a:r>
            <a:endParaRPr kumimoji="1" lang="ja-JP" altLang="en-US" sz="2200" dirty="0">
              <a:solidFill>
                <a:schemeClr val="tx1"/>
              </a:solidFill>
              <a:latin typeface="AR P丸ゴシック体E" panose="020F0900000000000000" pitchFamily="50" charset="-128"/>
              <a:ea typeface="AR P丸ゴシック体E" panose="020F0900000000000000" pitchFamily="50" charset="-128"/>
            </a:endParaRPr>
          </a:p>
        </p:txBody>
      </p:sp>
      <p:sp>
        <p:nvSpPr>
          <p:cNvPr id="12" name="角丸四角形吹き出し 11"/>
          <p:cNvSpPr/>
          <p:nvPr/>
        </p:nvSpPr>
        <p:spPr>
          <a:xfrm>
            <a:off x="4860032" y="1160748"/>
            <a:ext cx="4283968" cy="504056"/>
          </a:xfrm>
          <a:prstGeom prst="wedgeRoundRectCallout">
            <a:avLst>
              <a:gd name="adj1" fmla="val -54654"/>
              <a:gd name="adj2" fmla="val -812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latin typeface="AR P丸ゴシック体E" panose="020F0900000000000000" pitchFamily="50" charset="-128"/>
                <a:ea typeface="AR P丸ゴシック体E" panose="020F0900000000000000" pitchFamily="50" charset="-128"/>
              </a:rPr>
              <a:t>子ども一人ひとりが尊重されること</a:t>
            </a:r>
            <a:endParaRPr kumimoji="1" lang="ja-JP" altLang="en-US" sz="2000" dirty="0">
              <a:solidFill>
                <a:schemeClr val="tx1"/>
              </a:solidFill>
              <a:latin typeface="AR P丸ゴシック体E" panose="020F0900000000000000" pitchFamily="50" charset="-128"/>
              <a:ea typeface="AR P丸ゴシック体E" panose="020F0900000000000000" pitchFamily="50" charset="-128"/>
            </a:endParaRPr>
          </a:p>
        </p:txBody>
      </p:sp>
      <p:sp>
        <p:nvSpPr>
          <p:cNvPr id="14" name="角丸四角形吹き出し 13"/>
          <p:cNvSpPr/>
          <p:nvPr/>
        </p:nvSpPr>
        <p:spPr>
          <a:xfrm>
            <a:off x="4770130" y="2024844"/>
            <a:ext cx="4182368" cy="504056"/>
          </a:xfrm>
          <a:prstGeom prst="wedgeRoundRectCallout">
            <a:avLst>
              <a:gd name="adj1" fmla="val -55217"/>
              <a:gd name="adj2" fmla="val -225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latin typeface="AR P丸ゴシック体E" panose="020F0900000000000000" pitchFamily="50" charset="-128"/>
                <a:ea typeface="AR P丸ゴシック体E" panose="020F0900000000000000" pitchFamily="50" charset="-128"/>
              </a:rPr>
              <a:t>愛情と理解を持って育まれること</a:t>
            </a:r>
            <a:endParaRPr kumimoji="1" lang="ja-JP" altLang="en-US" sz="2000" dirty="0">
              <a:solidFill>
                <a:schemeClr val="tx1"/>
              </a:solidFill>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3177053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2911</TotalTime>
  <Words>2873</Words>
  <Application>Microsoft Office PowerPoint</Application>
  <PresentationFormat>画面に合わせる (4:3)</PresentationFormat>
  <Paragraphs>252</Paragraphs>
  <Slides>30</Slides>
  <Notes>29</Notes>
  <HiddenSlides>0</HiddenSlides>
  <MMClips>0</MMClips>
  <ScaleCrop>false</ScaleCrop>
  <HeadingPairs>
    <vt:vector size="4" baseType="variant">
      <vt:variant>
        <vt:lpstr>テーマ</vt:lpstr>
      </vt:variant>
      <vt:variant>
        <vt:i4>1</vt:i4>
      </vt:variant>
      <vt:variant>
        <vt:lpstr>スライド タイトル</vt:lpstr>
      </vt:variant>
      <vt:variant>
        <vt:i4>30</vt:i4>
      </vt:variant>
    </vt:vector>
  </HeadingPairs>
  <TitlesOfParts>
    <vt:vector size="31" baseType="lpstr">
      <vt:lpstr>Office ​​テーマ</vt:lpstr>
      <vt:lpstr>岩倉市における人権教育の取組</vt:lpstr>
      <vt:lpstr>PowerPoint プレゼンテーション</vt:lpstr>
      <vt:lpstr>PowerPoint プレゼンテーション</vt:lpstr>
      <vt:lpstr>PowerPoint プレゼンテーション</vt:lpstr>
      <vt:lpstr>PowerPoint プレゼンテーション</vt:lpstr>
      <vt:lpstr>１　岩倉市子ども条例を学ぶ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　岩倉市子ども人権会議の開催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市内全小中学校での人権講演会</vt:lpstr>
      <vt:lpstr>PowerPoint プレゼンテーション</vt:lpstr>
      <vt:lpstr>PowerPoint プレゼンテーション</vt:lpstr>
      <vt:lpstr>PowerPoint プレゼンテーション</vt:lpstr>
      <vt:lpstr>マザーチーク　　　　　　　　　　　　作詞：上田　若渚　作曲：ＤＡＩ  ママぴこ　おぼえていますか？　小学１年生の時のこと　 「若渚　国語の教科書入れた？ハンカチ持った？靴下履いた？ランドセルは 玄関に持っていってあるの？」　　私にそう言っていたのに　車に乗ってあなたは 「あっ！携帯忘れてきちゃった！」いつも自分が忘れてたよね  ママぴこ　おぼえていますか？　東山動物園に行ったこと 「若渚　ちょっとトイレに行ってくるね」　「うん」　二人で頼んだカレーうどん　 私は自分のが美味しくて　ママのも食べてみた　「うわ！かっら！なんだこれ！」 一味唐辛子が入っていてとっても辛かったけど　全部食べちゃった  本当は知っているよ　一人泣いた日もあったんだよね それでも雲のように　私を包んでくれた 本当は知っているよ　誰にも言えない日もあったんだよね ほおずりするといつも　かわらぬ　あったかいほっぺた  　　　　　　　　　　　　　　　　　（略） マイ・マイ・マザーチーク　マイ・マイ・マザーチーク　世界一のこの感触 マイ・マイ・マザーチーク　マイ・マイ・マザーチーク　二人で一つなんだから</vt:lpstr>
      <vt:lpstr>PowerPoint プレゼンテーション</vt:lpstr>
      <vt:lpstr>PowerPoint プレゼンテーション</vt:lpstr>
      <vt:lpstr>PowerPoint プレゼンテーション</vt:lpstr>
    </vt:vector>
  </TitlesOfParts>
  <Company>岩倉市教育委員会</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岩倉市小中学校人権教育研究会の取組</dc:title>
  <dc:creator>岩倉市教育委員会</dc:creator>
  <cp:lastModifiedBy>岩倉市教育委員会</cp:lastModifiedBy>
  <cp:revision>148</cp:revision>
  <cp:lastPrinted>2017-12-13T06:45:01Z</cp:lastPrinted>
  <dcterms:created xsi:type="dcterms:W3CDTF">2015-07-19T03:05:30Z</dcterms:created>
  <dcterms:modified xsi:type="dcterms:W3CDTF">2017-12-13T23:34:10Z</dcterms:modified>
</cp:coreProperties>
</file>